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641" r:id="rId2"/>
    <p:sldId id="733" r:id="rId3"/>
    <p:sldId id="748" r:id="rId4"/>
    <p:sldId id="732" r:id="rId5"/>
    <p:sldId id="751" r:id="rId6"/>
    <p:sldId id="739" r:id="rId7"/>
    <p:sldId id="740" r:id="rId8"/>
    <p:sldId id="741" r:id="rId9"/>
    <p:sldId id="742" r:id="rId10"/>
    <p:sldId id="743" r:id="rId11"/>
    <p:sldId id="744" r:id="rId12"/>
    <p:sldId id="745" r:id="rId13"/>
    <p:sldId id="747" r:id="rId14"/>
    <p:sldId id="643" r:id="rId15"/>
    <p:sldId id="646" r:id="rId16"/>
    <p:sldId id="670" r:id="rId17"/>
    <p:sldId id="649" r:id="rId18"/>
    <p:sldId id="652" r:id="rId19"/>
    <p:sldId id="653" r:id="rId20"/>
    <p:sldId id="677" r:id="rId21"/>
    <p:sldId id="678" r:id="rId22"/>
    <p:sldId id="762" r:id="rId23"/>
    <p:sldId id="719" r:id="rId24"/>
    <p:sldId id="786" r:id="rId25"/>
    <p:sldId id="840" r:id="rId26"/>
    <p:sldId id="676" r:id="rId27"/>
    <p:sldId id="657" r:id="rId28"/>
    <p:sldId id="658" r:id="rId29"/>
    <p:sldId id="659" r:id="rId30"/>
    <p:sldId id="660" r:id="rId31"/>
    <p:sldId id="661" r:id="rId32"/>
    <p:sldId id="662" r:id="rId33"/>
    <p:sldId id="663" r:id="rId34"/>
    <p:sldId id="664" r:id="rId35"/>
    <p:sldId id="837" r:id="rId36"/>
    <p:sldId id="681" r:id="rId37"/>
    <p:sldId id="775" r:id="rId38"/>
    <p:sldId id="777" r:id="rId39"/>
    <p:sldId id="778" r:id="rId40"/>
    <p:sldId id="753" r:id="rId41"/>
    <p:sldId id="780" r:id="rId42"/>
    <p:sldId id="754" r:id="rId43"/>
    <p:sldId id="757" r:id="rId44"/>
    <p:sldId id="686" r:id="rId45"/>
    <p:sldId id="689" r:id="rId46"/>
    <p:sldId id="690" r:id="rId47"/>
    <p:sldId id="839" r:id="rId48"/>
    <p:sldId id="782" r:id="rId49"/>
    <p:sldId id="783" r:id="rId50"/>
    <p:sldId id="784" r:id="rId51"/>
    <p:sldId id="590" r:id="rId52"/>
  </p:sldIdLst>
  <p:sldSz cx="9144000" cy="6858000" type="screen4x3"/>
  <p:notesSz cx="6858000" cy="8686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28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05">
          <p15:clr>
            <a:srgbClr val="A4A3A4"/>
          </p15:clr>
        </p15:guide>
        <p15:guide id="2" pos="2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D28"/>
    <a:srgbClr val="B22028"/>
    <a:srgbClr val="245D38"/>
    <a:srgbClr val="006633"/>
    <a:srgbClr val="FFFFFF"/>
    <a:srgbClr val="003300"/>
    <a:srgbClr val="006600"/>
    <a:srgbClr val="000000"/>
    <a:srgbClr val="FF0000"/>
    <a:srgbClr val="4DD9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90" autoAdjust="0"/>
    <p:restoredTop sz="80337" autoAdjust="0"/>
  </p:normalViewPr>
  <p:slideViewPr>
    <p:cSldViewPr snapToGrid="0">
      <p:cViewPr varScale="1">
        <p:scale>
          <a:sx n="129" d="100"/>
          <a:sy n="129" d="100"/>
        </p:scale>
        <p:origin x="1733" y="91"/>
      </p:cViewPr>
      <p:guideLst>
        <p:guide orient="horz" pos="2136"/>
        <p:guide pos="2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736" y="-90"/>
      </p:cViewPr>
      <p:guideLst>
        <p:guide orient="horz" pos="2705"/>
        <p:guide pos="2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250238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250238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ACE732E-33BD-41F7-ABB3-D772408AF2D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5338" y="533400"/>
            <a:ext cx="3400425" cy="25495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124200"/>
            <a:ext cx="5486400" cy="49117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5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5338" y="533400"/>
            <a:ext cx="3400425" cy="25495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124200"/>
            <a:ext cx="5486400" cy="49117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79C1-9E57-4CD9-9956-7CB77A7D6D1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2600" y="1066800"/>
            <a:ext cx="5486400" cy="3657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63CC5-B8EE-4D64-8172-57FF7E54FAB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14600"/>
            <a:ext cx="8229600" cy="3657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C41F8-F9DE-4EBC-BE76-43168C87923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10640"/>
            <a:ext cx="2057400" cy="493776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10640"/>
            <a:ext cx="6019800" cy="493776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DCC2B-D28F-4FE8-A495-186B12AE5FA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0150"/>
            <a:ext cx="7772400" cy="11620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43000" y="2514600"/>
            <a:ext cx="3810000" cy="3657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2514600"/>
            <a:ext cx="3810000" cy="1828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419600"/>
            <a:ext cx="3810000" cy="1828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3B9DA-0D87-4C71-9C93-F000B209F07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w cor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79C1-9E57-4CD9-9956-7CB77A7D6D1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73335-6435-46CB-9947-748C8F2C40C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2B120-EF1D-42A1-AF21-7951DDE31AA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44762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44762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94259-A94E-4CD9-B7DD-E102C0D683E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48000"/>
            <a:ext cx="4040188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48000"/>
            <a:ext cx="4041775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AD820-5700-4E66-A090-17BB064489B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10B13-1BD9-4573-958F-C019EB76556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E5746-316E-4287-86D1-244FDA90A34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5400"/>
            <a:ext cx="5111750" cy="4937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57450"/>
            <a:ext cx="3008313" cy="37764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C01D9-572E-4EAD-B739-5FEB5F1F851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628C4B-2BDB-5576-F2D7-12F80FA7886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55" y="5943600"/>
            <a:ext cx="1370045" cy="914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image" Target="../media/image92.jpeg"/><Relationship Id="rId3" Type="http://schemas.openxmlformats.org/officeDocument/2006/relationships/image" Target="../media/image83.jpe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wmf"/><Relationship Id="rId11" Type="http://schemas.openxmlformats.org/officeDocument/2006/relationships/image" Target="../media/image90.jpeg"/><Relationship Id="rId5" Type="http://schemas.openxmlformats.org/officeDocument/2006/relationships/oleObject" Target="../embeddings/oleObject4.bin"/><Relationship Id="rId15" Type="http://schemas.openxmlformats.org/officeDocument/2006/relationships/image" Target="../media/image94.jpeg"/><Relationship Id="rId10" Type="http://schemas.openxmlformats.org/officeDocument/2006/relationships/image" Target="../media/image89.jpeg"/><Relationship Id="rId4" Type="http://schemas.openxmlformats.org/officeDocument/2006/relationships/image" Target="../media/image84.jpeg"/><Relationship Id="rId9" Type="http://schemas.openxmlformats.org/officeDocument/2006/relationships/image" Target="../media/image88.wmf"/><Relationship Id="rId14" Type="http://schemas.openxmlformats.org/officeDocument/2006/relationships/image" Target="../media/image9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Relationship Id="rId9" Type="http://schemas.openxmlformats.org/officeDocument/2006/relationships/image" Target="../media/image10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01565" y="2310765"/>
            <a:ext cx="4020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  <a:cs typeface="Times New Roman" panose="02020603050405020304" pitchFamily="18" charset="0"/>
              </a:rPr>
              <a:t>MATERIALS HANDLING &amp; </a:t>
            </a:r>
          </a:p>
          <a:p>
            <a:r>
              <a:rPr lang="en-US" sz="2000" b="1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  <a:cs typeface="Times New Roman" panose="02020603050405020304" pitchFamily="18" charset="0"/>
              </a:rPr>
              <a:t>ENGINEERING SPECIALISTS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1693" y="3651595"/>
            <a:ext cx="3614149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i="0" dirty="0">
                <a:solidFill>
                  <a:srgbClr val="245D38"/>
                </a:solidFill>
                <a:ea typeface="Lato Light" charset="0"/>
                <a:cs typeface="+mn-lt"/>
              </a:rPr>
              <a:t>Always moving higher</a:t>
            </a:r>
          </a:p>
        </p:txBody>
      </p:sp>
      <p:pic>
        <p:nvPicPr>
          <p:cNvPr id="12" name="Picture 7" descr="Approaching Horiz Curve 100_1216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3474" y="3470148"/>
            <a:ext cx="2284817" cy="338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3" descr="HPIM0796"/>
          <p:cNvPicPr>
            <a:picLocks noChangeAspect="1" noChangeArrowheads="1"/>
          </p:cNvPicPr>
          <p:nvPr/>
        </p:nvPicPr>
        <p:blipFill>
          <a:blip r:embed="rId4" cstate="print"/>
          <a:srcRect r="9990"/>
          <a:stretch>
            <a:fillRect/>
          </a:stretch>
        </p:blipFill>
        <p:spPr bwMode="auto">
          <a:xfrm>
            <a:off x="2330635" y="3467101"/>
            <a:ext cx="2286000" cy="338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IMG_2836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93" y="-5857"/>
            <a:ext cx="2286000" cy="3387852"/>
          </a:xfrm>
          <a:prstGeom prst="rect">
            <a:avLst/>
          </a:prstGeom>
        </p:spPr>
      </p:pic>
      <p:pic>
        <p:nvPicPr>
          <p:cNvPr id="21" name="Picture 20" descr="P7160061.JPG"/>
          <p:cNvPicPr/>
          <p:nvPr/>
        </p:nvPicPr>
        <p:blipFill>
          <a:blip r:embed="rId6" cstate="print">
            <a:lum bright="25000"/>
          </a:blip>
          <a:stretch>
            <a:fillRect/>
          </a:stretch>
        </p:blipFill>
        <p:spPr>
          <a:xfrm>
            <a:off x="-3474" y="-5857"/>
            <a:ext cx="2286000" cy="338785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901565" y="338201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836"/>
          <p:cNvPicPr>
            <a:picLocks noChangeAspect="1"/>
          </p:cNvPicPr>
          <p:nvPr/>
        </p:nvPicPr>
        <p:blipFill>
          <a:blip r:embed="rId3"/>
          <a:srcRect l="-12095"/>
          <a:stretch>
            <a:fillRect/>
          </a:stretch>
        </p:blipFill>
        <p:spPr>
          <a:xfrm>
            <a:off x="-544195" y="-635"/>
            <a:ext cx="5143500" cy="6858635"/>
          </a:xfrm>
          <a:prstGeom prst="rect">
            <a:avLst/>
          </a:prstGeom>
        </p:spPr>
      </p:pic>
      <p:sp>
        <p:nvSpPr>
          <p:cNvPr id="18434" name="TextBox 5"/>
          <p:cNvSpPr txBox="1"/>
          <p:nvPr/>
        </p:nvSpPr>
        <p:spPr>
          <a:xfrm>
            <a:off x="5014595" y="1819910"/>
            <a:ext cx="2597785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DOWN HILL </a:t>
            </a:r>
          </a:p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CONVEYING</a:t>
            </a:r>
            <a:endParaRPr lang="en-US" altLang="zh-CN" sz="3200" dirty="0">
              <a:solidFill>
                <a:schemeClr val="accent1"/>
              </a:solidFill>
              <a:latin typeface="Times New Roman" panose="02020603050405020304" pitchFamily="18" charset="0"/>
              <a:ea typeface="Montserrat Semi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5014595" y="315849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"/>
          <p:cNvSpPr txBox="1"/>
          <p:nvPr/>
        </p:nvSpPr>
        <p:spPr>
          <a:xfrm>
            <a:off x="5072380" y="3406775"/>
            <a:ext cx="24638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Gold Mine to Leaching Pads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Mezacala, Mexico</a:t>
            </a: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 l="10417" t="5556" r="8333" b="2779"/>
          <a:stretch>
            <a:fillRect/>
          </a:stretch>
        </p:blipFill>
        <p:spPr bwMode="auto">
          <a:xfrm>
            <a:off x="5048250" y="2143125"/>
            <a:ext cx="3962400" cy="3352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 cstate="print"/>
          <a:srcRect l="12502" r="4167"/>
          <a:stretch>
            <a:fillRect/>
          </a:stretch>
        </p:blipFill>
        <p:spPr bwMode="auto">
          <a:xfrm>
            <a:off x="200025" y="1257300"/>
            <a:ext cx="4741863" cy="426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228600"/>
            <a:ext cx="9144000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en-US" sz="3200" i="0" kern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OVERLAND CONVEYOR SYSTEM</a:t>
            </a: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E:\ProjectsDSI\W10117\Site Photos\10_01_22 thru 29 Site Visit\IMG_2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2159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2" descr="E:\ProjectsDSI\W10117\Site Photos\10_01_22 thru 29 Site Visit\IMG_2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477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7308850" y="2226310"/>
            <a:ext cx="1390650" cy="2755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TB26 TAIL LOADING</a:t>
            </a:r>
          </a:p>
        </p:txBody>
      </p:sp>
      <p:sp>
        <p:nvSpPr>
          <p:cNvPr id="32775" name="TextBox 11"/>
          <p:cNvSpPr txBox="1">
            <a:spLocks noChangeArrowheads="1"/>
          </p:cNvSpPr>
          <p:nvPr/>
        </p:nvSpPr>
        <p:spPr bwMode="auto">
          <a:xfrm>
            <a:off x="3474085" y="716280"/>
            <a:ext cx="1866900" cy="4603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TB26 HEAD DRIVE, DISCHARGE</a:t>
            </a:r>
          </a:p>
        </p:txBody>
      </p:sp>
      <p:sp>
        <p:nvSpPr>
          <p:cNvPr id="32776" name="TextBox 14"/>
          <p:cNvSpPr txBox="1">
            <a:spLocks noChangeArrowheads="1"/>
          </p:cNvSpPr>
          <p:nvPr/>
        </p:nvSpPr>
        <p:spPr bwMode="auto">
          <a:xfrm>
            <a:off x="215583" y="372110"/>
            <a:ext cx="1838325" cy="27559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TB27 TAIL DRIVE, LOADING</a:t>
            </a:r>
          </a:p>
        </p:txBody>
      </p:sp>
      <p:pic>
        <p:nvPicPr>
          <p:cNvPr id="9" name="Picture 2" descr="E:\ProjectsDSI\W10117\Site Photos\10_01_22 thru 29 Site Visit\IMG_2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2300" y="2590800"/>
            <a:ext cx="3086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E:\ProjectsDSI\W10117\Site Photos\10_01_22 thru 29 Site Visit\IMG_2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" y="36195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5702300" y="2590800"/>
            <a:ext cx="1337310" cy="460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TB28 TAIL DRIVE,</a:t>
            </a:r>
          </a:p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TAKE-UP, LOADING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15900" y="3343275"/>
            <a:ext cx="1631315" cy="27559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TB27 HEAD DISCHARGE</a:t>
            </a:r>
          </a:p>
        </p:txBody>
      </p:sp>
      <p:pic>
        <p:nvPicPr>
          <p:cNvPr id="32772" name="Picture 3" descr="E:\ProjectsDSI\W10117\Site Photos\10_01_22 thru 29 Site Visit\IMG_2733.jpg"/>
          <p:cNvPicPr>
            <a:picLocks noChangeAspect="1" noChangeArrowheads="1"/>
          </p:cNvPicPr>
          <p:nvPr/>
        </p:nvPicPr>
        <p:blipFill>
          <a:blip r:embed="rId6" cstate="print"/>
          <a:srcRect l="9219" r="22694"/>
          <a:stretch>
            <a:fillRect/>
          </a:stretch>
        </p:blipFill>
        <p:spPr bwMode="auto">
          <a:xfrm>
            <a:off x="3474085" y="1176655"/>
            <a:ext cx="1867631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52720" y="3526790"/>
            <a:ext cx="2394585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Technology</a:t>
            </a:r>
          </a:p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Installations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138420" y="883285"/>
            <a:ext cx="324675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SANDWICH BELT HIGH ANGLE CONVEYORS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014595" y="327406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 descr="IMG_20191204_12352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4897755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GA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8335" y="377190"/>
            <a:ext cx="2477135" cy="298831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 cstate="screen"/>
          <a:srcRect l="6633" t="3435" r="4698" b="4723"/>
          <a:stretch>
            <a:fillRect/>
          </a:stretch>
        </p:blipFill>
        <p:spPr bwMode="auto">
          <a:xfrm>
            <a:off x="635000" y="3781425"/>
            <a:ext cx="2503805" cy="226885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3545205" y="2249805"/>
          <a:ext cx="5091430" cy="3204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5" imgW="19392900" imgH="14439900" progId="Word.Picture.8">
                  <p:embed/>
                </p:oleObj>
              </mc:Choice>
              <mc:Fallback>
                <p:oleObj name="Picture" r:id="rId5" imgW="19392900" imgH="14439900" progId="Word.Picture.8">
                  <p:embed/>
                  <p:pic>
                    <p:nvPicPr>
                      <p:cNvPr id="0" name="Picture 6144" descr="image38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rcRect b="6848"/>
                      <a:stretch>
                        <a:fillRect/>
                      </a:stretch>
                    </p:blipFill>
                    <p:spPr>
                      <a:xfrm>
                        <a:off x="3545205" y="2249805"/>
                        <a:ext cx="5091430" cy="320421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5"/>
          <p:cNvSpPr txBox="1"/>
          <p:nvPr/>
        </p:nvSpPr>
        <p:spPr>
          <a:xfrm>
            <a:off x="3241675" y="607695"/>
            <a:ext cx="5394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OF EVOLUTION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3384550" y="1248410"/>
            <a:ext cx="5394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RESEARCH TO REALITY</a:t>
            </a: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37338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BELTS OF THE 1950s</a:t>
            </a:r>
          </a:p>
        </p:txBody>
      </p:sp>
      <p:sp>
        <p:nvSpPr>
          <p:cNvPr id="6" name="Text Box 8"/>
          <p:cNvSpPr txBox="1">
            <a:spLocks noChangeAspect="1" noChangeArrowheads="1"/>
          </p:cNvSpPr>
          <p:nvPr/>
        </p:nvSpPr>
        <p:spPr bwMode="auto">
          <a:xfrm>
            <a:off x="5578475" y="2517458"/>
            <a:ext cx="3397250" cy="6000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defRPr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RUBBER TYRES PRESS COVER BELT ONTO MATERIAL</a:t>
            </a:r>
            <a:endParaRPr lang="en-US" altLang="zh-CN" sz="1600" i="0" dirty="0">
              <a:solidFill>
                <a:srgbClr val="245D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461" name="Picture 8" descr="Steep Conv with Cover Bel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3117850"/>
            <a:ext cx="358140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icture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15" y="1164590"/>
            <a:ext cx="5929630" cy="41490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9710"/>
            <a:ext cx="914336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BELTS OF THE 1950s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815965" y="1350645"/>
            <a:ext cx="2362200" cy="2673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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Conveying Angle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en-US" sz="1400" b="1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Coefficient of friction for bulk material on bulk material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en-US" sz="1400" b="1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Coefficient of friction for bulk material on belt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Normal lineal hugging load exerted by the top belt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Lineal weight of bulk material</a:t>
            </a:r>
          </a:p>
        </p:txBody>
      </p:sp>
      <p:pic>
        <p:nvPicPr>
          <p:cNvPr id="20485" name="Picture 6" descr="E:\Advertising\Publications\Beltcon\Beltcon-14 Aug 2007\Steep Conv with Cover Belt Pho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" y="4142105"/>
            <a:ext cx="328803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icture2"/>
          <p:cNvPicPr>
            <a:picLocks noChangeAspect="1"/>
          </p:cNvPicPr>
          <p:nvPr/>
        </p:nvPicPr>
        <p:blipFill>
          <a:blip r:embed="rId4"/>
          <a:srcRect r="27440"/>
          <a:stretch>
            <a:fillRect/>
          </a:stretch>
        </p:blipFill>
        <p:spPr>
          <a:xfrm>
            <a:off x="266700" y="1019810"/>
            <a:ext cx="5154295" cy="3122295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5" y="676910"/>
            <a:ext cx="914336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SANDWICH BELT MODEL #1</a:t>
            </a:r>
          </a:p>
        </p:txBody>
      </p:sp>
      <p:pic>
        <p:nvPicPr>
          <p:cNvPr id="6" name="Picture 5" descr="Picture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020" y="4023995"/>
            <a:ext cx="3442335" cy="24085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151765"/>
            <a:ext cx="9144635" cy="568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LOOP BELTS OF THE 1970s</a:t>
            </a:r>
          </a:p>
        </p:txBody>
      </p:sp>
      <p:pic>
        <p:nvPicPr>
          <p:cNvPr id="6" name="Picture 7" descr="Loop Belt Photo"/>
          <p:cNvPicPr>
            <a:picLocks noChangeAspect="1" noChangeArrowheads="1"/>
          </p:cNvPicPr>
          <p:nvPr/>
        </p:nvPicPr>
        <p:blipFill>
          <a:blip r:embed="rId3" cstate="screen">
            <a:grayscl/>
          </a:blip>
          <a:srcRect/>
          <a:stretch>
            <a:fillRect/>
          </a:stretch>
        </p:blipFill>
        <p:spPr bwMode="auto">
          <a:xfrm>
            <a:off x="649605" y="1189355"/>
            <a:ext cx="3744595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"/>
          <p:cNvGrpSpPr/>
          <p:nvPr/>
        </p:nvGrpSpPr>
        <p:grpSpPr bwMode="auto">
          <a:xfrm>
            <a:off x="6193155" y="1303020"/>
            <a:ext cx="1819275" cy="1243965"/>
            <a:chOff x="960" y="1778"/>
            <a:chExt cx="1704" cy="1449"/>
          </a:xfrm>
          <a:solidFill>
            <a:srgbClr val="000000">
              <a:alpha val="0"/>
            </a:srgbClr>
          </a:solidFill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4" cstate="screen"/>
            <a:srcRect l="8493" t="40550" r="82852" b="47099"/>
            <a:stretch>
              <a:fillRect/>
            </a:stretch>
          </p:blipFill>
          <p:spPr bwMode="auto">
            <a:xfrm>
              <a:off x="960" y="1778"/>
              <a:ext cx="1704" cy="1449"/>
            </a:xfrm>
            <a:prstGeom prst="rect">
              <a:avLst/>
            </a:prstGeom>
            <a:grpFill/>
            <a:ln w="254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screen"/>
            <a:srcRect r="91667"/>
            <a:stretch>
              <a:fillRect/>
            </a:stretch>
          </p:blipFill>
          <p:spPr bwMode="auto">
            <a:xfrm>
              <a:off x="1968" y="2484"/>
              <a:ext cx="672" cy="504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720090"/>
            <a:ext cx="9144000" cy="3733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use of radial pressure due to tension </a:t>
            </a:r>
          </a:p>
        </p:txBody>
      </p:sp>
      <p:pic>
        <p:nvPicPr>
          <p:cNvPr id="3" name="Picture 2" descr="Picture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735" y="2149475"/>
            <a:ext cx="3707130" cy="3811905"/>
          </a:xfrm>
          <a:prstGeom prst="rect">
            <a:avLst/>
          </a:prstGeom>
        </p:spPr>
      </p:pic>
      <p:pic>
        <p:nvPicPr>
          <p:cNvPr id="4" name="Picture 3" descr="Picture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2210" y="3529965"/>
            <a:ext cx="1109980" cy="13195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5246370" y="569595"/>
            <a:ext cx="3157220" cy="23450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 SANTOS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SANDWICH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BELTS OF THE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1980s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94630" y="3655695"/>
            <a:ext cx="3415030" cy="21132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Sandwich Belt High Angle Conveyor, rationalized in the Conventional Conveyor Technology, will have the operating characteristics of a conventional conveyor:</a:t>
            </a:r>
          </a:p>
          <a:p>
            <a:pPr marL="285750" indent="-285750" algn="l">
              <a:spcBef>
                <a:spcPct val="20000"/>
              </a:spcBef>
              <a:buClr>
                <a:srgbClr val="245D38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reliability and availability</a:t>
            </a:r>
          </a:p>
          <a:p>
            <a:pPr marL="285750" indent="-285750" algn="l">
              <a:spcBef>
                <a:spcPct val="20000"/>
              </a:spcBef>
              <a:buClr>
                <a:srgbClr val="245D38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operating and maintenance</a:t>
            </a:r>
          </a:p>
          <a:p>
            <a:pPr algn="l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endParaRPr lang="en-US" sz="1600" i="0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01615" y="3248025"/>
            <a:ext cx="1680845" cy="36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PROPHECY</a:t>
            </a:r>
          </a:p>
        </p:txBody>
      </p:sp>
      <p:pic>
        <p:nvPicPr>
          <p:cNvPr id="11" name="Picture 10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185"/>
            <a:ext cx="4873625" cy="59309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5363845" y="308483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04470"/>
            <a:ext cx="9144000" cy="550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S-SHAPE SANDWICH CONVEYOR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642620"/>
            <a:ext cx="9144000" cy="3530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SCHEMATIC</a:t>
            </a:r>
          </a:p>
        </p:txBody>
      </p:sp>
      <p:pic>
        <p:nvPicPr>
          <p:cNvPr id="8" name="Picture 7" descr="Picture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309370"/>
            <a:ext cx="7162800" cy="482790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P8020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14955" y="2280285"/>
            <a:ext cx="2478405" cy="3305175"/>
          </a:xfrm>
          <a:prstGeom prst="rect">
            <a:avLst/>
          </a:prstGeom>
          <a:noFill/>
        </p:spPr>
      </p:pic>
      <p:pic>
        <p:nvPicPr>
          <p:cNvPr id="13" name="Picture 8" descr="P5040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41325" y="1527810"/>
            <a:ext cx="2236470" cy="2643505"/>
          </a:xfrm>
          <a:prstGeom prst="rect">
            <a:avLst/>
          </a:prstGeom>
          <a:noFill/>
        </p:spPr>
      </p:pic>
      <p:pic>
        <p:nvPicPr>
          <p:cNvPr id="14" name="Picture 11" descr="04219_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785" y="4244340"/>
            <a:ext cx="1658620" cy="236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Untitled-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18200" y="3758565"/>
            <a:ext cx="2665095" cy="189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774690" y="1940560"/>
            <a:ext cx="2951480" cy="18180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Rigging, ree</a:t>
            </a:r>
            <a:r>
              <a:rPr lang="en-US" sz="1600" i="0" dirty="0" err="1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ving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hoisting</a:t>
            </a:r>
          </a:p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Engineering support of power plant maintenance contractors</a:t>
            </a:r>
          </a:p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Various miscellaneous plant projects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66700"/>
            <a:ext cx="9144000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</a:t>
            </a:r>
          </a:p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ENGINEERING</a:t>
            </a: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71780"/>
            <a:ext cx="9144000" cy="601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SNAKE SANDWICH CONVEYOR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753745"/>
            <a:ext cx="9144000" cy="3708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SCHEMATIC</a:t>
            </a:r>
          </a:p>
        </p:txBody>
      </p:sp>
      <p:pic>
        <p:nvPicPr>
          <p:cNvPr id="5" name="Picture 4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354455"/>
            <a:ext cx="4246880" cy="5168900"/>
          </a:xfrm>
          <a:prstGeom prst="rect">
            <a:avLst/>
          </a:prstGeom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87045" y="1354455"/>
            <a:ext cx="2691130" cy="8299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en-US" sz="1600" i="0">
                <a:solidFill>
                  <a:srgbClr val="006633"/>
                </a:solidFill>
                <a:latin typeface="Calibri" panose="020F0502020204030204" pitchFamily="34" charset="0"/>
              </a:rPr>
              <a:t>First disclosure of Snake Sandwich High Angle Conveyor</a:t>
            </a:r>
          </a:p>
        </p:txBody>
      </p:sp>
      <p:pic>
        <p:nvPicPr>
          <p:cNvPr id="27652" name="Picture 8" descr="GA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39460" y="1558290"/>
            <a:ext cx="2553335" cy="416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4892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MECHANICALLY PRESSED SANDWICH CONVEYOR 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47700" y="4813300"/>
            <a:ext cx="2691130" cy="1076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en-US" sz="1600" i="0">
                <a:solidFill>
                  <a:srgbClr val="006633"/>
                </a:solidFill>
                <a:latin typeface="Calibri" panose="020F0502020204030204" pitchFamily="34" charset="0"/>
              </a:rPr>
              <a:t>First disclosure of Mechanically Pressed Sandwich High Angle Conveyor</a:t>
            </a:r>
          </a:p>
        </p:txBody>
      </p:sp>
      <p:pic>
        <p:nvPicPr>
          <p:cNvPr id="5" name="Picture 4" descr="Picture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03" y="942340"/>
            <a:ext cx="7960995" cy="5552440"/>
          </a:xfrm>
          <a:prstGeom prst="rect">
            <a:avLst/>
          </a:prstGeom>
        </p:spPr>
      </p:pic>
      <p:pic>
        <p:nvPicPr>
          <p:cNvPr id="3" name="Picture 2" descr="E:\Advertising\DosSantos Supply Record\DS 003 A.jpg">
            <a:extLst>
              <a:ext uri="{FF2B5EF4-FFF2-40B4-BE49-F238E27FC236}">
                <a16:creationId xmlns:a16="http://schemas.microsoft.com/office/drawing/2014/main" id="{8F0A7D17-3832-6F0A-F726-8F26E110A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 l="31220" r="3359"/>
          <a:stretch>
            <a:fillRect/>
          </a:stretch>
        </p:blipFill>
        <p:spPr bwMode="auto">
          <a:xfrm>
            <a:off x="5045784" y="1539793"/>
            <a:ext cx="3696679" cy="411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695325"/>
            <a:ext cx="9144000" cy="3987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STEEL CORD BELT SOLUTION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24892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MECHANICALLY PRESSED SANDWICH CONVEYOR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128E0-6867-87F7-6318-2F5A5789E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1" y="1028074"/>
            <a:ext cx="9122999" cy="3541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A9EE34-B24D-B290-923A-7BF545C0A3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512"/>
          <a:stretch/>
        </p:blipFill>
        <p:spPr>
          <a:xfrm>
            <a:off x="428403" y="3826835"/>
            <a:ext cx="3454310" cy="1927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BB59B4-0BC5-3B65-797C-4D9669A28D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9603" y="4569491"/>
            <a:ext cx="2325825" cy="1719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EC24B1-61A5-CF00-3CF0-E09667841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417" y="5779214"/>
            <a:ext cx="3468283" cy="67459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92" name="Sandwich Bottom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1009" y="5699507"/>
            <a:ext cx="5696068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andwich To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3895" y="3415939"/>
            <a:ext cx="5601134" cy="166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nake Intermediate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4015"/>
          <a:stretch>
            <a:fillRect/>
          </a:stretch>
        </p:blipFill>
        <p:spPr bwMode="auto">
          <a:xfrm>
            <a:off x="4442070" y="3809484"/>
            <a:ext cx="1206498" cy="211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PS Intermediate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071"/>
          <a:stretch>
            <a:fillRect/>
          </a:stretch>
        </p:blipFill>
        <p:spPr bwMode="auto">
          <a:xfrm>
            <a:off x="4479012" y="3232445"/>
            <a:ext cx="1193397" cy="28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asic Intermediate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5698" y="4944547"/>
            <a:ext cx="23749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asic Curve 1 bottom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2181" y="5190733"/>
            <a:ext cx="203200" cy="50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Basic Curve 1 to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0385" y="4969178"/>
            <a:ext cx="203200" cy="24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6" name="Complete extended Snak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875" y="2032135"/>
            <a:ext cx="6537960" cy="480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nake picture" descr="GA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09625" y="2101850"/>
            <a:ext cx="104502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PS picture" descr="E:\ProjectsDSI\W10037\Photos20Feb02\P2200067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137097" y="1868141"/>
            <a:ext cx="1822704" cy="1752600"/>
          </a:xfrm>
          <a:prstGeom prst="rect">
            <a:avLst/>
          </a:prstGeom>
          <a:noFill/>
        </p:spPr>
      </p:pic>
      <p:sp>
        <p:nvSpPr>
          <p:cNvPr id="3" name="Basic Prof text"/>
          <p:cNvSpPr>
            <a:spLocks noChangeArrowheads="1"/>
          </p:cNvSpPr>
          <p:nvPr/>
        </p:nvSpPr>
        <p:spPr bwMode="auto">
          <a:xfrm>
            <a:off x="2209800" y="308610"/>
            <a:ext cx="4724400" cy="577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00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PROFILES</a:t>
            </a:r>
            <a:endParaRPr lang="en-US" sz="2000" i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Ext Prof text"/>
          <p:cNvSpPr>
            <a:spLocks noChangeArrowheads="1"/>
          </p:cNvSpPr>
          <p:nvPr/>
        </p:nvSpPr>
        <p:spPr bwMode="auto">
          <a:xfrm>
            <a:off x="2209800" y="308610"/>
            <a:ext cx="4724400" cy="567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 PROFILES</a:t>
            </a:r>
            <a:endParaRPr lang="en-US" sz="2000" i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" name="Snake text"/>
          <p:cNvSpPr>
            <a:spLocks noChangeArrowheads="1"/>
          </p:cNvSpPr>
          <p:nvPr/>
        </p:nvSpPr>
        <p:spPr bwMode="auto">
          <a:xfrm>
            <a:off x="759460" y="1623695"/>
            <a:ext cx="1095375" cy="43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0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SNAKE</a:t>
            </a:r>
          </a:p>
        </p:txBody>
      </p:sp>
      <p:sp>
        <p:nvSpPr>
          <p:cNvPr id="15" name="GPS text"/>
          <p:cNvSpPr>
            <a:spLocks noChangeArrowheads="1"/>
          </p:cNvSpPr>
          <p:nvPr/>
        </p:nvSpPr>
        <p:spPr bwMode="auto">
          <a:xfrm>
            <a:off x="7156401" y="1436341"/>
            <a:ext cx="1781175" cy="43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0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1.94444E-6 -0.168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08455 -0.13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9" y="-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35382 -0.433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1" y="-2169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778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203835"/>
            <a:ext cx="9144000" cy="710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6633"/>
              </a:buClr>
              <a:buSzPct val="50000"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ADDER SNAKE</a:t>
            </a:r>
          </a:p>
        </p:txBody>
      </p:sp>
      <p:pic>
        <p:nvPicPr>
          <p:cNvPr id="2" name="Picture 1" descr="Adder Entrance transpar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80" y="1150620"/>
            <a:ext cx="3462020" cy="2805430"/>
          </a:xfrm>
          <a:prstGeom prst="rect">
            <a:avLst/>
          </a:prstGeom>
        </p:spPr>
      </p:pic>
      <p:pic>
        <p:nvPicPr>
          <p:cNvPr id="3" name="Picture 2" descr="Adder Snake graphic transparent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3855085"/>
            <a:ext cx="8229600" cy="16979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203835"/>
            <a:ext cx="9144000" cy="710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6633"/>
              </a:buClr>
              <a:buSzPct val="50000"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ADDER SNAKE</a:t>
            </a:r>
          </a:p>
        </p:txBody>
      </p:sp>
      <p:pic>
        <p:nvPicPr>
          <p:cNvPr id="2" name="Picture 1" descr="Adder Entrance transparen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880" y="1150620"/>
            <a:ext cx="3462020" cy="2805430"/>
          </a:xfrm>
          <a:prstGeom prst="rect">
            <a:avLst/>
          </a:prstGeom>
        </p:spPr>
      </p:pic>
      <p:pic>
        <p:nvPicPr>
          <p:cNvPr id="3" name="Picture 2" descr="Adder Snake graphic transparent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3855085"/>
            <a:ext cx="8229600" cy="1697990"/>
          </a:xfrm>
          <a:prstGeom prst="rect">
            <a:avLst/>
          </a:prstGeom>
        </p:spPr>
      </p:pic>
      <p:pic>
        <p:nvPicPr>
          <p:cNvPr id="4" name="13-090 flythrough">
            <a:hlinkClick r:id="" action="ppaction://media"/>
            <a:extLst>
              <a:ext uri="{FF2B5EF4-FFF2-40B4-BE49-F238E27FC236}">
                <a16:creationId xmlns:a16="http://schemas.microsoft.com/office/drawing/2014/main" id="{C4C84AA6-6B22-9C41-68FA-5792463213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070292"/>
            <a:ext cx="9144000" cy="463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3959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31115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CONTINUITY OF HUGGING PRINCIPLE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896870" y="2160905"/>
            <a:ext cx="4928235" cy="514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Hugging Pressure must be continuous and uniform.  It must hug all of the material always, without lapse even at the smallest scale.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96870" y="3444240"/>
            <a:ext cx="4928235" cy="3435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Radial pressure due to belt tension is the ideal and natural way to apply hugging pressure.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896870" y="4723765"/>
            <a:ext cx="4928235" cy="5213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+mj-lt"/>
              </a:rPr>
              <a:t>Applied pressure through pressing rolls must continuously distribute the pressing load by close spacing and full equalization.  Such is the GPS.</a:t>
            </a:r>
          </a:p>
        </p:txBody>
      </p:sp>
      <p:sp>
        <p:nvSpPr>
          <p:cNvPr id="20" name="Pentagon 19"/>
          <p:cNvSpPr/>
          <p:nvPr/>
        </p:nvSpPr>
        <p:spPr>
          <a:xfrm>
            <a:off x="1882140" y="2115185"/>
            <a:ext cx="688340" cy="463550"/>
          </a:xfrm>
          <a:prstGeom prst="homePlate">
            <a:avLst/>
          </a:prstGeom>
          <a:noFill/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16200000">
            <a:off x="1981200" y="4449445"/>
            <a:ext cx="481965" cy="755015"/>
          </a:xfrm>
          <a:prstGeom prst="can">
            <a:avLst/>
          </a:prstGeom>
          <a:noFill/>
          <a:ln w="254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Quad Arrow 8"/>
          <p:cNvSpPr/>
          <p:nvPr/>
        </p:nvSpPr>
        <p:spPr>
          <a:xfrm>
            <a:off x="1833245" y="3188335"/>
            <a:ext cx="720725" cy="671830"/>
          </a:xfrm>
          <a:prstGeom prst="quadArrow">
            <a:avLst/>
          </a:prstGeom>
          <a:noFill/>
          <a:ln w="254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896870" y="191833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CONTINUOUS &amp; UNIFORM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896870" y="318833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RADIAL PRESSURE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896870" y="447992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PRESSURE THROUGH PRESSING ROLLS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 autoUpdateAnimBg="0"/>
      <p:bldP spid="4" grpId="0" build="p" bldLvl="2" autoUpdateAnimBg="0"/>
      <p:bldP spid="5" grpId="0" build="p" bldLvl="2" autoUpdateAnimBg="0"/>
      <p:bldP spid="10" grpId="0" build="p" bldLvl="2" autoUpdateAnimBg="0"/>
      <p:bldP spid="11" grpId="0" build="p" bldLvl="2" autoUpdateAnimBg="0"/>
      <p:bldP spid="13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14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1130300"/>
            <a:ext cx="6593205" cy="495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7" name="Oval 5"/>
          <p:cNvSpPr>
            <a:spLocks noChangeAspect="1"/>
          </p:cNvSpPr>
          <p:nvPr/>
        </p:nvSpPr>
        <p:spPr>
          <a:xfrm>
            <a:off x="6045200" y="5022850"/>
            <a:ext cx="268605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3558" name="Oval 6"/>
          <p:cNvSpPr>
            <a:spLocks noChangeAspect="1"/>
          </p:cNvSpPr>
          <p:nvPr/>
        </p:nvSpPr>
        <p:spPr>
          <a:xfrm>
            <a:off x="5139055" y="5022850"/>
            <a:ext cx="269875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559" name="Oval 7"/>
          <p:cNvSpPr>
            <a:spLocks noChangeAspect="1"/>
          </p:cNvSpPr>
          <p:nvPr/>
        </p:nvSpPr>
        <p:spPr>
          <a:xfrm>
            <a:off x="3984625" y="2959100"/>
            <a:ext cx="273050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3560" name="Oval 8"/>
          <p:cNvSpPr>
            <a:spLocks noChangeAspect="1"/>
          </p:cNvSpPr>
          <p:nvPr/>
        </p:nvSpPr>
        <p:spPr>
          <a:xfrm>
            <a:off x="3406775" y="2216150"/>
            <a:ext cx="271780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3561" name="Oval 9"/>
          <p:cNvSpPr>
            <a:spLocks noChangeAspect="1"/>
          </p:cNvSpPr>
          <p:nvPr/>
        </p:nvSpPr>
        <p:spPr>
          <a:xfrm>
            <a:off x="358775" y="2051050"/>
            <a:ext cx="26987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3562" name="Text Box 11"/>
          <p:cNvSpPr txBox="1">
            <a:spLocks noChangeAspect="1"/>
          </p:cNvSpPr>
          <p:nvPr/>
        </p:nvSpPr>
        <p:spPr>
          <a:xfrm>
            <a:off x="6602730" y="3364230"/>
            <a:ext cx="2400300" cy="64516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195"/>
                  </a:srgbClr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Profile</a:t>
            </a:r>
          </a:p>
          <a:p>
            <a:pPr algn="ctr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Details</a:t>
            </a:r>
          </a:p>
        </p:txBody>
      </p:sp>
      <p:sp>
        <p:nvSpPr>
          <p:cNvPr id="23563" name="Text Box 12"/>
          <p:cNvSpPr txBox="1">
            <a:spLocks noChangeAspect="1"/>
          </p:cNvSpPr>
          <p:nvPr/>
        </p:nvSpPr>
        <p:spPr>
          <a:xfrm>
            <a:off x="9525" y="273050"/>
            <a:ext cx="9144000" cy="5835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ANDWICH BELT 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NGLE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ONVEYOR</a:t>
            </a:r>
            <a:endParaRPr sz="3200" i="0" dirty="0">
              <a:solidFill>
                <a:srgbClr val="B220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4" name="Oval 6"/>
          <p:cNvSpPr>
            <a:spLocks noChangeAspect="1"/>
          </p:cNvSpPr>
          <p:nvPr/>
        </p:nvSpPr>
        <p:spPr>
          <a:xfrm>
            <a:off x="4822825" y="3810000"/>
            <a:ext cx="271780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3565" name="Oval 4"/>
          <p:cNvSpPr>
            <a:spLocks noChangeAspect="1"/>
          </p:cNvSpPr>
          <p:nvPr/>
        </p:nvSpPr>
        <p:spPr>
          <a:xfrm>
            <a:off x="6304280" y="4610100"/>
            <a:ext cx="27114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4" name="Oval 9"/>
          <p:cNvSpPr>
            <a:spLocks noChangeAspect="1"/>
          </p:cNvSpPr>
          <p:nvPr/>
        </p:nvSpPr>
        <p:spPr>
          <a:xfrm>
            <a:off x="1393825" y="1492250"/>
            <a:ext cx="26987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308475" y="41941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3741738" y="419417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754063" y="23383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4346575" y="380841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8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10" name="Picture 16" descr="Slide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038" y="22955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13"/>
          <p:cNvSpPr txBox="1"/>
          <p:nvPr/>
        </p:nvSpPr>
        <p:spPr>
          <a:xfrm>
            <a:off x="4999038" y="4617086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Loading onto bottom belt between skirts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3741738" y="419417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648018" y="2358073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4177665" y="4102418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pic>
        <p:nvPicPr>
          <p:cNvPr id="25610" name="Picture 14" descr="E:\ProjectsDSI\W10096\W10096 Start-Up\2007_05_14\IMG_07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778" y="2157730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11" name="Text Box 13"/>
          <p:cNvSpPr txBox="1"/>
          <p:nvPr/>
        </p:nvSpPr>
        <p:spPr>
          <a:xfrm>
            <a:off x="4950778" y="4473576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 Top belt joins bottom belt to sandwich material</a:t>
            </a: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1825625" y="1143000"/>
          <a:ext cx="6724650" cy="442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578350" imgH="3021965" progId="Excel.Sheet.8">
                  <p:embed/>
                </p:oleObj>
              </mc:Choice>
              <mc:Fallback>
                <p:oleObj name="Worksheet" r:id="rId3" imgW="4578350" imgH="3021965" progId="Excel.Sheet.8">
                  <p:embed/>
                  <p:pic>
                    <p:nvPicPr>
                      <p:cNvPr id="0" name="Object 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5625" y="1143000"/>
                        <a:ext cx="6724650" cy="4424363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133600" y="5715000"/>
          <a:ext cx="348615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495675" imgH="971550" progId="Excel.Sheet.8">
                  <p:embed/>
                </p:oleObj>
              </mc:Choice>
              <mc:Fallback>
                <p:oleObj name="Worksheet" r:id="rId5" imgW="3495675" imgH="971550" progId="Excel.Sheet.8">
                  <p:embed/>
                  <p:pic>
                    <p:nvPicPr>
                      <p:cNvPr id="0" name="Object 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3600" y="5715000"/>
                        <a:ext cx="3486150" cy="962025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35" y="152400"/>
            <a:ext cx="9143365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 err="1">
                <a:solidFill>
                  <a:srgbClr val="B220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ExConTec</a:t>
            </a:r>
            <a:endParaRPr lang="en-US" sz="3200" i="0" dirty="0">
              <a:solidFill>
                <a:srgbClr val="B2202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61925" y="1295400"/>
            <a:ext cx="17526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 Time Analysis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04800" y="5715000"/>
            <a:ext cx="1676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+mn-lt"/>
              </a:rPr>
              <a:t>Discretionary Factors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35" y="68580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Power/Tension Analysis Program</a:t>
            </a:r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4" descr="E:\ProjectsDSI\W10096\W10096 Start-Up\2007_05_14\IMG_07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563" y="22193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6" name="Text Box 13"/>
          <p:cNvSpPr txBox="1"/>
          <p:nvPr/>
        </p:nvSpPr>
        <p:spPr>
          <a:xfrm>
            <a:off x="5008563" y="4535170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 Curve 1, bottom belt hugs material against top belt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754063" y="23383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3551555" y="4102418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9" name="Picture 14" descr="E:\ProjectsDSI\W10096\W10096 Start-Up\2007_05_14\IMG_07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13" y="22193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60" name="Text Box 13"/>
          <p:cNvSpPr txBox="1"/>
          <p:nvPr/>
        </p:nvSpPr>
        <p:spPr>
          <a:xfrm>
            <a:off x="4989513" y="4552950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Inflection 1 between curves 1 and 2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99758" y="236759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3483610" y="329533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3" name="Text Box 13"/>
          <p:cNvSpPr txBox="1"/>
          <p:nvPr/>
        </p:nvSpPr>
        <p:spPr>
          <a:xfrm>
            <a:off x="4989513" y="4579621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 Inflection 2 between curves 2 and 3</a:t>
            </a:r>
          </a:p>
        </p:txBody>
      </p:sp>
      <p:pic>
        <p:nvPicPr>
          <p:cNvPr id="28684" name="Picture 14" descr="E:\ProjectsDSI\W10096\W10096 Start-Up\2007_05_15\IMG_077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338" y="2224088"/>
            <a:ext cx="3094037" cy="2319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90233" y="2358073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2972435" y="277336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7" name="Picture 14" descr="E:\ProjectsDSI\W10096\W10096 Start-Up\2007_05_17\IMG_08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475" y="2152650"/>
            <a:ext cx="3098800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8" name="Text Box 13"/>
          <p:cNvSpPr txBox="1"/>
          <p:nvPr/>
        </p:nvSpPr>
        <p:spPr>
          <a:xfrm>
            <a:off x="4943475" y="4479609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 Inflection 3 between curves 3 and 4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80708" y="238791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2508250" y="228949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3"/>
          <p:cNvSpPr txBox="1"/>
          <p:nvPr/>
        </p:nvSpPr>
        <p:spPr>
          <a:xfrm>
            <a:off x="4943475" y="4412933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 Top belt departs from curve 4 to its head/drive pulley</a:t>
            </a:r>
          </a:p>
        </p:txBody>
      </p:sp>
      <p:pic>
        <p:nvPicPr>
          <p:cNvPr id="30723" name="Picture 2" descr="G:\Desktop\Adelaide disch\IMG_05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350" y="2093913"/>
            <a:ext cx="3082925" cy="2312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609283" y="24018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1290955" y="196691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2472055" y="22336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5" name="Text Box 13"/>
          <p:cNvSpPr txBox="1"/>
          <p:nvPr/>
        </p:nvSpPr>
        <p:spPr>
          <a:xfrm>
            <a:off x="4953000" y="4559300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 Material discharge at head pulley</a:t>
            </a:r>
          </a:p>
        </p:txBody>
      </p:sp>
      <p:pic>
        <p:nvPicPr>
          <p:cNvPr id="31756" name="Picture 14" descr="Disch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238375"/>
            <a:ext cx="3098800" cy="2324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" name="Oval 9"/>
          <p:cNvSpPr>
            <a:spLocks noChangeAspect="1"/>
          </p:cNvSpPr>
          <p:nvPr/>
        </p:nvSpPr>
        <p:spPr>
          <a:xfrm>
            <a:off x="1319213" y="206533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0" name="Oval 10"/>
          <p:cNvSpPr>
            <a:spLocks noChangeAspect="1"/>
          </p:cNvSpPr>
          <p:nvPr/>
        </p:nvSpPr>
        <p:spPr>
          <a:xfrm>
            <a:off x="595630" y="230473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1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" name="Oval 8"/>
          <p:cNvSpPr>
            <a:spLocks noChangeAspect="1"/>
          </p:cNvSpPr>
          <p:nvPr/>
        </p:nvSpPr>
        <p:spPr>
          <a:xfrm>
            <a:off x="2472055" y="22336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 txBox="1"/>
          <p:nvPr/>
        </p:nvSpPr>
        <p:spPr>
          <a:xfrm>
            <a:off x="0" y="381000"/>
            <a:ext cx="9144000" cy="59118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ANDWICH 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NGLE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ONVEYORS</a:t>
            </a:r>
            <a:endParaRPr sz="3600" i="0" dirty="0">
              <a:latin typeface="Helvetica Condensed Medium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76225" y="1943100"/>
            <a:ext cx="8867775" cy="3666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2075" tIns="46038" rIns="92075" bIns="46038"/>
          <a:lstStyle/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General: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Sandwich Belt High Angle Conveyors use all conventional conveyor equipment including smooth surfaced rubber belts that can be continuously scraped clean.  They feature the operating characteristics of conventional conveyors; high reliability, low O&amp;M costs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Capacity: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Unlimited, with wide belts at typical belt speeds rates can exceed 10000 t/h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Material Size: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Large belts can handle large lumps, 300mm +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Belt Speed: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Recommended belt speeds are same as conventional conveyors and may exceed 5m/s in some industries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Belt Width: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Unlimited, belt width is available to 3000mm wide and beyond</a:t>
            </a:r>
          </a:p>
        </p:txBody>
      </p:sp>
      <p:sp>
        <p:nvSpPr>
          <p:cNvPr id="4" name="Rectangle 3"/>
          <p:cNvSpPr txBox="1"/>
          <p:nvPr/>
        </p:nvSpPr>
        <p:spPr>
          <a:xfrm>
            <a:off x="276225" y="972185"/>
            <a:ext cx="3058160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sz="24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 Features: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/>
          <p:cNvSpPr txBox="1"/>
          <p:nvPr/>
        </p:nvSpPr>
        <p:spPr bwMode="auto">
          <a:xfrm>
            <a:off x="4879959" y="3306268"/>
            <a:ext cx="3816367" cy="189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Can they handle very high conveying rates?</a:t>
            </a:r>
          </a:p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Are they suitable for continuous operation 24/7?</a:t>
            </a:r>
          </a:p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1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Can they handle large, heavy, primary crushed ore and waste rock?</a:t>
            </a:r>
          </a:p>
        </p:txBody>
      </p:sp>
      <p:sp>
        <p:nvSpPr>
          <p:cNvPr id="3" name="Title 12"/>
          <p:cNvSpPr txBox="1"/>
          <p:nvPr/>
        </p:nvSpPr>
        <p:spPr bwMode="auto">
          <a:xfrm>
            <a:off x="4706620" y="351790"/>
            <a:ext cx="4446905" cy="676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algn="ctr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MOST COMMON CONCERNS</a:t>
            </a:r>
            <a:endParaRPr kumimoji="0" lang="en-US" sz="3200" b="1" i="0" kern="1200" cap="none" spc="0" normalizeH="0" baseline="0" noProof="0" dirty="0">
              <a:latin typeface="Helvetica Condensed Medium"/>
              <a:ea typeface="+mj-ea"/>
              <a:cs typeface="+mj-cs"/>
            </a:endParaRPr>
          </a:p>
        </p:txBody>
      </p:sp>
      <p:sp>
        <p:nvSpPr>
          <p:cNvPr id="5" name="Title 12"/>
          <p:cNvSpPr txBox="1"/>
          <p:nvPr/>
        </p:nvSpPr>
        <p:spPr bwMode="auto">
          <a:xfrm>
            <a:off x="5069471" y="1781175"/>
            <a:ext cx="3626853" cy="676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algn="l" defTabSz="457200">
              <a:buClrTx/>
              <a:buSzTx/>
              <a:buFontTx/>
              <a:buNone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Are Sandwich High Angle Conveyors suitable for in-pit mining applications?</a:t>
            </a:r>
            <a:endParaRPr kumimoji="0" lang="en-US" sz="2400" b="1" i="0" kern="120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Content Placeholder 5" descr="istockphoto-106439507-612x612">
            <a:extLst>
              <a:ext uri="{FF2B5EF4-FFF2-40B4-BE49-F238E27FC236}">
                <a16:creationId xmlns:a16="http://schemas.microsoft.com/office/drawing/2014/main" id="{4B91A275-530D-C882-44C3-9E7F9EB71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4883" t="1643" r="30242"/>
          <a:stretch>
            <a:fillRect/>
          </a:stretch>
        </p:blipFill>
        <p:spPr>
          <a:xfrm>
            <a:off x="0" y="13970"/>
            <a:ext cx="4706620" cy="68440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/>
          <p:cNvSpPr txBox="1"/>
          <p:nvPr/>
        </p:nvSpPr>
        <p:spPr bwMode="auto">
          <a:xfrm>
            <a:off x="0" y="428625"/>
            <a:ext cx="9144000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LARGE BELTS CAN HANDLE LARGE LUMPS</a:t>
            </a:r>
          </a:p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SMALL BELTS HANDLE SMALL LUMPS</a:t>
            </a:r>
          </a:p>
        </p:txBody>
      </p:sp>
      <p:pic>
        <p:nvPicPr>
          <p:cNvPr id="4" name="Picture 3" descr="Picture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" y="2068830"/>
            <a:ext cx="8995410" cy="33794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785995" y="1019175"/>
            <a:ext cx="330581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APPLICATIONS</a:t>
            </a:r>
          </a:p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MINES AND FACILITIES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881245" y="3301365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2" descr="07_11_04 Unit 12 DSC02509"/>
          <p:cNvPicPr>
            <a:picLocks noChangeAspect="1"/>
          </p:cNvPicPr>
          <p:nvPr/>
        </p:nvPicPr>
        <p:blipFill>
          <a:blip r:embed="rId3"/>
          <a:srcRect l="18889"/>
          <a:stretch>
            <a:fillRect/>
          </a:stretch>
        </p:blipFill>
        <p:spPr>
          <a:xfrm>
            <a:off x="9525" y="0"/>
            <a:ext cx="4171950" cy="685863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4819649" y="1688992"/>
            <a:ext cx="3825815" cy="4502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 Overland, High Lift, and High Capacity Conveyors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including horizontally curving systems, TBM trailing conveyors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Angle Conveyors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world’s foremost authority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Tech Transfers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association with M&amp;J/WEBA</a:t>
            </a:r>
            <a:endParaRPr lang="en-US" sz="1600" i="0" u="sng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 Conveyors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 Belt Feeders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Booster Drives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able to convey great lengths with modest belt strength</a:t>
            </a:r>
            <a:endParaRPr lang="en-US" sz="1600" i="0" u="sng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Conv Conveyor pic" descr="E:\Advertising\PressReleases\Pictures for DSI Article\IMG_2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118" y="1625600"/>
            <a:ext cx="3634741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66700"/>
            <a:ext cx="9144000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HANDLING AND </a:t>
            </a:r>
          </a:p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SPECIALISTS</a:t>
            </a:r>
          </a:p>
        </p:txBody>
      </p:sp>
      <p:grpSp>
        <p:nvGrpSpPr>
          <p:cNvPr id="15" name="HT xfer graphics"/>
          <p:cNvGrpSpPr/>
          <p:nvPr/>
        </p:nvGrpSpPr>
        <p:grpSpPr>
          <a:xfrm>
            <a:off x="829333" y="1678076"/>
            <a:ext cx="3614298" cy="4752341"/>
            <a:chOff x="8881133" y="-138024"/>
            <a:chExt cx="3614298" cy="4752341"/>
          </a:xfrm>
        </p:grpSpPr>
        <p:pic>
          <p:nvPicPr>
            <p:cNvPr id="12" name="Picture 5" descr="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10603806" y="-138024"/>
              <a:ext cx="1891625" cy="2377440"/>
            </a:xfrm>
            <a:prstGeom prst="rect">
              <a:avLst/>
            </a:prstGeom>
            <a:noFill/>
          </p:spPr>
        </p:pic>
        <p:pic>
          <p:nvPicPr>
            <p:cNvPr id="13" name="Picture 6" descr="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982732" y="2236877"/>
              <a:ext cx="3415477" cy="2377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 descr="Jwaneng Superflow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881133" y="-138023"/>
              <a:ext cx="1709312" cy="2377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HT xfer pics"/>
          <p:cNvGrpSpPr/>
          <p:nvPr/>
        </p:nvGrpSpPr>
        <p:grpSpPr>
          <a:xfrm>
            <a:off x="930979" y="1727200"/>
            <a:ext cx="3430201" cy="4673600"/>
            <a:chOff x="10011479" y="-279400"/>
            <a:chExt cx="3430201" cy="4673600"/>
          </a:xfrm>
        </p:grpSpPr>
        <p:grpSp>
          <p:nvGrpSpPr>
            <p:cNvPr id="20" name="Group 19"/>
            <p:cNvGrpSpPr/>
            <p:nvPr/>
          </p:nvGrpSpPr>
          <p:grpSpPr>
            <a:xfrm>
              <a:off x="10011479" y="-279400"/>
              <a:ext cx="3430201" cy="4618990"/>
              <a:chOff x="10938579" y="38100"/>
              <a:chExt cx="3430201" cy="4618990"/>
            </a:xfrm>
          </p:grpSpPr>
          <p:pic>
            <p:nvPicPr>
              <p:cNvPr id="16" name="Picture 4" descr="P1310029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 rot="292061">
                <a:off x="10938579" y="71363"/>
                <a:ext cx="1783080" cy="2377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7" descr="P13100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>
              <a:xfrm>
                <a:off x="12585700" y="38100"/>
                <a:ext cx="1783080" cy="2377440"/>
              </a:xfrm>
              <a:prstGeom prst="rect">
                <a:avLst/>
              </a:prstGeom>
              <a:noFill/>
            </p:spPr>
          </p:pic>
          <p:pic>
            <p:nvPicPr>
              <p:cNvPr id="17" name="Picture 5" descr="P131003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>
              <a:xfrm>
                <a:off x="11010900" y="2279650"/>
                <a:ext cx="3169920" cy="2377440"/>
              </a:xfrm>
              <a:prstGeom prst="rect">
                <a:avLst/>
              </a:prstGeom>
              <a:noFill/>
            </p:spPr>
          </p:pic>
        </p:grpSp>
        <p:sp>
          <p:nvSpPr>
            <p:cNvPr id="21" name="Rectangle 3"/>
            <p:cNvSpPr txBox="1">
              <a:spLocks noChangeArrowheads="1"/>
            </p:cNvSpPr>
            <p:nvPr/>
          </p:nvSpPr>
          <p:spPr bwMode="auto">
            <a:xfrm>
              <a:off x="10071100" y="3327400"/>
              <a:ext cx="3200400" cy="10668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WEBA Cascade</a:t>
              </a:r>
              <a:b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</a:b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Transferring Coal at more than 9000 t/h</a:t>
              </a: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endParaRPr>
            </a:p>
          </p:txBody>
        </p:sp>
      </p:grpSp>
      <p:pic>
        <p:nvPicPr>
          <p:cNvPr id="26" name="Sandwich pi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0647" y="1661558"/>
            <a:ext cx="3566160" cy="47548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9" name="Booster drives pic" descr="Booster Drives Scheme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6100" y="1803400"/>
            <a:ext cx="410815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/>
          <p:nvPr/>
        </p:nvGrpSpPr>
        <p:grpSpPr>
          <a:xfrm>
            <a:off x="1530350" y="1219200"/>
            <a:ext cx="6242050" cy="4338816"/>
            <a:chOff x="1524000" y="1295400"/>
            <a:chExt cx="6242050" cy="4338816"/>
          </a:xfrm>
        </p:grpSpPr>
        <p:pic>
          <p:nvPicPr>
            <p:cNvPr id="28" name="Picture 57" descr="DS 003 C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0" y="1295400"/>
              <a:ext cx="3278765" cy="4338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 Box 58"/>
            <p:cNvSpPr txBox="1">
              <a:spLocks noChangeArrowheads="1"/>
            </p:cNvSpPr>
            <p:nvPr/>
          </p:nvSpPr>
          <p:spPr bwMode="auto">
            <a:xfrm>
              <a:off x="4800600" y="2433816"/>
              <a:ext cx="2965450" cy="21526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Copper Mine, Eastern Europe</a:t>
              </a:r>
              <a:endParaRPr lang="en-US" b="1" dirty="0"/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dirty="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Material	- Copper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Density	- 2.08 t/cu-m (130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Size	- To 250 mm (10”)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Conveying Rate	- 4000 t/h (4409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Conveying Angle	- 35.5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Belt Width	- 2000 mm (78.7”)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Belt Speed	- 2.85 m/s (561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Lift	- 93,500 mm (307’)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Top Belt	- 450 kW (600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Bottom Belt	- 2x450=900 kW (1200 HP)</a:t>
              </a:r>
            </a:p>
          </p:txBody>
        </p:sp>
      </p:grpSp>
      <p:grpSp>
        <p:nvGrpSpPr>
          <p:cNvPr id="3" name="Group 33"/>
          <p:cNvGrpSpPr/>
          <p:nvPr/>
        </p:nvGrpSpPr>
        <p:grpSpPr>
          <a:xfrm>
            <a:off x="533400" y="1752600"/>
            <a:ext cx="8229600" cy="3187973"/>
            <a:chOff x="0" y="1752600"/>
            <a:chExt cx="8229600" cy="3187973"/>
          </a:xfrm>
        </p:grpSpPr>
        <p:pic>
          <p:nvPicPr>
            <p:cNvPr id="32" name="Picture 26" descr="DS 036 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35289" y="1752600"/>
              <a:ext cx="5294311" cy="3187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 Box 27"/>
            <p:cNvSpPr txBox="1">
              <a:spLocks noChangeArrowheads="1"/>
            </p:cNvSpPr>
            <p:nvPr/>
          </p:nvSpPr>
          <p:spPr bwMode="auto">
            <a:xfrm>
              <a:off x="0" y="2130425"/>
              <a:ext cx="2889250" cy="2289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Gold Mine, Western USA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Material	- Gold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Size	- 250 mm (10”)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Rate	- 689 t/h (760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Angle	- 50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Width	- 1219 mm (48”)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Speed	- 1.65 m/s (325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Lift	- 28,900 mm (95’)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Length	- 58,400 mm (191.5’)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Top Belt	- 37.3 kW (50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Bottom Belt	- 56 kW (75 HP)</a:t>
              </a:r>
            </a:p>
          </p:txBody>
        </p:sp>
      </p:grpSp>
      <p:grpSp>
        <p:nvGrpSpPr>
          <p:cNvPr id="4" name="Group 37"/>
          <p:cNvGrpSpPr/>
          <p:nvPr/>
        </p:nvGrpSpPr>
        <p:grpSpPr>
          <a:xfrm>
            <a:off x="990600" y="1295400"/>
            <a:ext cx="6943726" cy="4572000"/>
            <a:chOff x="2047874" y="1447800"/>
            <a:chExt cx="6943726" cy="4572000"/>
          </a:xfrm>
        </p:grpSpPr>
        <p:graphicFrame>
          <p:nvGraphicFramePr>
            <p:cNvPr id="35" name="Object 3"/>
            <p:cNvGraphicFramePr>
              <a:graphicFrameLocks noChangeAspect="1"/>
            </p:cNvGraphicFramePr>
            <p:nvPr/>
          </p:nvGraphicFramePr>
          <p:xfrm>
            <a:off x="4400406" y="2133600"/>
            <a:ext cx="4591194" cy="3505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rawing" r:id="rId5" imgW="307038375" imgH="183022875" progId="">
                    <p:embed/>
                  </p:oleObj>
                </mc:Choice>
                <mc:Fallback>
                  <p:oleObj name="Drawing" r:id="rId5" imgW="307038375" imgH="183022875" progId="">
                    <p:embed/>
                    <p:pic>
                      <p:nvPicPr>
                        <p:cNvPr id="0" name="Object 3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rcRect l="19287" t="28305" r="35625" b="18822"/>
                        <a:stretch>
                          <a:fillRect/>
                        </a:stretch>
                      </p:blipFill>
                      <p:spPr>
                        <a:xfrm>
                          <a:off x="4400406" y="2133600"/>
                          <a:ext cx="4591194" cy="3505200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6" name="Picture 6" descr="TOPRETRN"/>
            <p:cNvPicPr>
              <a:picLocks noChangeAspect="1" noChangeArrowheads="1"/>
            </p:cNvPicPr>
            <p:nvPr/>
          </p:nvPicPr>
          <p:blipFill>
            <a:blip r:embed="rId7" cstate="print"/>
            <a:srcRect l="4611" r="2890" b="3572"/>
            <a:stretch>
              <a:fillRect/>
            </a:stretch>
          </p:blipFill>
          <p:spPr bwMode="auto">
            <a:xfrm>
              <a:off x="2047874" y="1447800"/>
              <a:ext cx="2371725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6324600" y="2057400"/>
              <a:ext cx="2667000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DSI Snake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Empire Iron Ore Mining Partnership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i="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Material	- Iron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Density	- 2.4 t/cu-m (150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Size	- 2 mm (.08”)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Conveying Rate	- 793 t/h (780 LTPH)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Conveying Angle	- 65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Belt Speed	- 2.29 m/s (450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Lift	- 11,522 mm (37.8’)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Length	- 21,489 mm (70.5’)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Top Belt	- 29.8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Bottom Belt	- 37.3 kW (50 HP)</a:t>
              </a: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540325" y="1496300"/>
            <a:ext cx="7870825" cy="4572000"/>
            <a:chOff x="838200" y="1181100"/>
            <a:chExt cx="7870825" cy="4572000"/>
          </a:xfrm>
        </p:grpSpPr>
        <p:grpSp>
          <p:nvGrpSpPr>
            <p:cNvPr id="6" name="Group 17"/>
            <p:cNvGrpSpPr/>
            <p:nvPr/>
          </p:nvGrpSpPr>
          <p:grpSpPr bwMode="auto">
            <a:xfrm>
              <a:off x="1676400" y="2590800"/>
              <a:ext cx="6640513" cy="3162300"/>
              <a:chOff x="171450" y="5184775"/>
              <a:chExt cx="6640512" cy="3162300"/>
            </a:xfrm>
          </p:grpSpPr>
          <p:pic>
            <p:nvPicPr>
              <p:cNvPr id="13" name="Picture 6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12794" t="39827" r="12852" b="12129"/>
              <a:stretch>
                <a:fillRect/>
              </a:stretch>
            </p:blipFill>
            <p:spPr bwMode="auto">
              <a:xfrm>
                <a:off x="2117725" y="6286500"/>
                <a:ext cx="4694237" cy="197961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  <p:pic>
            <p:nvPicPr>
              <p:cNvPr id="14" name="Picture 65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l="4437" t="35442" r="3412" b="20616"/>
              <a:stretch>
                <a:fillRect/>
              </a:stretch>
            </p:blipFill>
            <p:spPr bwMode="auto">
              <a:xfrm>
                <a:off x="171450" y="6296025"/>
                <a:ext cx="6430962" cy="20018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  <p:sp>
            <p:nvSpPr>
              <p:cNvPr id="15" name="Text Box 68"/>
              <p:cNvSpPr txBox="1">
                <a:spLocks noChangeArrowheads="1"/>
              </p:cNvSpPr>
              <p:nvPr/>
            </p:nvSpPr>
            <p:spPr bwMode="auto">
              <a:xfrm>
                <a:off x="5292724" y="7623175"/>
                <a:ext cx="596900" cy="152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sz="10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DS 91</a:t>
                </a:r>
              </a:p>
            </p:txBody>
          </p:sp>
          <p:sp>
            <p:nvSpPr>
              <p:cNvPr id="16" name="Text Box 69"/>
              <p:cNvSpPr txBox="1">
                <a:spLocks noChangeArrowheads="1"/>
              </p:cNvSpPr>
              <p:nvPr/>
            </p:nvSpPr>
            <p:spPr bwMode="auto">
              <a:xfrm>
                <a:off x="749300" y="7604125"/>
                <a:ext cx="596900" cy="152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sz="10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DS 92</a:t>
                </a:r>
              </a:p>
            </p:txBody>
          </p:sp>
          <p:sp>
            <p:nvSpPr>
              <p:cNvPr id="17" name="Text Box 70"/>
              <p:cNvSpPr txBox="1">
                <a:spLocks noChangeArrowheads="1"/>
              </p:cNvSpPr>
              <p:nvPr/>
            </p:nvSpPr>
            <p:spPr bwMode="auto">
              <a:xfrm>
                <a:off x="2606675" y="8132763"/>
                <a:ext cx="1550988" cy="21431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 lIns="91432" tIns="45716" rIns="91432" bIns="45716">
                <a:spAutoFit/>
              </a:bodyPr>
              <a:lstStyle/>
              <a:p>
                <a:pPr>
                  <a:defRPr/>
                </a:pPr>
                <a:r>
                  <a:rPr lang="en-US" sz="8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SNAKE CONVS. ELEVATION</a:t>
                </a:r>
              </a:p>
            </p:txBody>
          </p:sp>
          <p:pic>
            <p:nvPicPr>
              <p:cNvPr id="18" name="Picture 78" descr="E:\Advertising\BrochQualifBook\Snap Lake Snakes\07_08_22 IMG_1368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276475" y="5184775"/>
                <a:ext cx="2009775" cy="2679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Text Box 67"/>
            <p:cNvSpPr txBox="1">
              <a:spLocks noChangeArrowheads="1"/>
            </p:cNvSpPr>
            <p:nvPr/>
          </p:nvSpPr>
          <p:spPr bwMode="auto">
            <a:xfrm>
              <a:off x="838200" y="1181100"/>
              <a:ext cx="29178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#2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Continental CN at Snap Lake Diamond Mine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(Initial / Future)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- 50 mm (2”)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- 250/500 t/h (276/552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- 1.5/2.2 m/s (295/433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- 18,310 mm (60.1’)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- 70,562 mm (231.5’)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- 22.4/44.8 kW (30/60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- 22.4/44.8 kW (30/60 HP)</a:t>
              </a:r>
            </a:p>
          </p:txBody>
        </p:sp>
        <p:sp>
          <p:nvSpPr>
            <p:cNvPr id="20" name="Text Box 66"/>
            <p:cNvSpPr txBox="1">
              <a:spLocks noChangeArrowheads="1"/>
            </p:cNvSpPr>
            <p:nvPr/>
          </p:nvSpPr>
          <p:spPr bwMode="auto">
            <a:xfrm>
              <a:off x="5791200" y="1181100"/>
              <a:ext cx="29178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#1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Continental CN at Snap Lake Diamond Mine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(Initial / Future)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- 32 mm (1.3”)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- 275/550 t/h (303/606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- 1.5/2.2 m/s (295/433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- 18,310 mm (60.1’)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- 39,015 mm (128’)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- 22.4/44.8 kW (30/60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- 22.4/44.8 kW (30/60 HP)</a:t>
              </a:r>
            </a:p>
          </p:txBody>
        </p:sp>
      </p:grpSp>
      <p:grpSp>
        <p:nvGrpSpPr>
          <p:cNvPr id="7" name="Group 60"/>
          <p:cNvGrpSpPr/>
          <p:nvPr/>
        </p:nvGrpSpPr>
        <p:grpSpPr>
          <a:xfrm>
            <a:off x="533400" y="996665"/>
            <a:ext cx="8099425" cy="4905375"/>
            <a:chOff x="9525000" y="987425"/>
            <a:chExt cx="8099425" cy="4905375"/>
          </a:xfrm>
        </p:grpSpPr>
        <p:sp>
          <p:nvSpPr>
            <p:cNvPr id="47" name="Text Box 14"/>
            <p:cNvSpPr txBox="1">
              <a:spLocks noChangeArrowheads="1"/>
            </p:cNvSpPr>
            <p:nvPr/>
          </p:nvSpPr>
          <p:spPr bwMode="auto">
            <a:xfrm>
              <a:off x="11963400" y="987425"/>
              <a:ext cx="2689225" cy="2286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#1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- 28 mm (1.1”)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- 381 t/h (420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- 2 m/s (394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- 18,508 mm (60.7’)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- 67,581 mm (221.7’)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- 29.83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- 29.83 kW (40 HP)</a:t>
              </a:r>
            </a:p>
          </p:txBody>
        </p:sp>
        <p:sp>
          <p:nvSpPr>
            <p:cNvPr id="48" name="Text Box 59"/>
            <p:cNvSpPr txBox="1">
              <a:spLocks noChangeArrowheads="1"/>
            </p:cNvSpPr>
            <p:nvPr/>
          </p:nvSpPr>
          <p:spPr bwMode="auto">
            <a:xfrm>
              <a:off x="14859000" y="987425"/>
              <a:ext cx="27654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#2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- 6 mm (1/4”)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- 185 t/h (204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- 1.0 m/s (197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- 18,508 mm (60.7’)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- 65,981 mm (216.5’)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- 18.65 kW (25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- 18.65 kW (25 HP)</a:t>
              </a:r>
            </a:p>
          </p:txBody>
        </p:sp>
        <p:pic>
          <p:nvPicPr>
            <p:cNvPr id="58" name="Picture 63" descr="E:\Advertising\BrochQualifBook\Victor Proj Snakes\07_12_22 Units 10 &amp; 11 IMG_1492.JPG"/>
            <p:cNvPicPr>
              <a:picLocks noChangeAspect="1" noChangeArrowheads="1"/>
            </p:cNvPicPr>
            <p:nvPr/>
          </p:nvPicPr>
          <p:blipFill>
            <a:blip r:embed="rId11" cstate="print"/>
            <a:srcRect t="21172" r="7344"/>
            <a:stretch>
              <a:fillRect/>
            </a:stretch>
          </p:blipFill>
          <p:spPr bwMode="auto">
            <a:xfrm>
              <a:off x="13677900" y="3429000"/>
              <a:ext cx="2171700" cy="246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 Box 77"/>
            <p:cNvSpPr txBox="1">
              <a:spLocks noChangeArrowheads="1"/>
            </p:cNvSpPr>
            <p:nvPr/>
          </p:nvSpPr>
          <p:spPr bwMode="auto">
            <a:xfrm>
              <a:off x="9525000" y="3578225"/>
              <a:ext cx="2667000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DSI Snake #3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</a:rPr>
                <a:t>Kimberlite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Size	- 28 mm (1.1”)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Conveying Rate	- 422 t/h (465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Conveying Angle	- 60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Belt Speed	- 2 m/s (394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Lift	- 11,886 mm (39.0’)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Length	- 33,282 mm (109.2’)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Top Belt	- 29.83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Bottom Belt	- 29.83 kW (40 HP)</a:t>
              </a:r>
            </a:p>
          </p:txBody>
        </p:sp>
        <p:pic>
          <p:nvPicPr>
            <p:cNvPr id="52" name="Picture 106" descr="E:\Advertising\BrochQualifBook\Victor Proj Snakes\07_11_04 Unit 12 DSC02509.JPG"/>
            <p:cNvPicPr>
              <a:picLocks noChangeAspect="1" noChangeArrowheads="1"/>
            </p:cNvPicPr>
            <p:nvPr/>
          </p:nvPicPr>
          <p:blipFill>
            <a:blip r:embed="rId12" cstate="print"/>
            <a:srcRect l="26147" t="4329" r="8127" b="3430"/>
            <a:stretch>
              <a:fillRect/>
            </a:stretch>
          </p:blipFill>
          <p:spPr bwMode="auto">
            <a:xfrm>
              <a:off x="10121900" y="1047750"/>
              <a:ext cx="1231900" cy="2305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1023560" y="2322472"/>
            <a:ext cx="7336504" cy="2308226"/>
            <a:chOff x="8284496" y="2056926"/>
            <a:chExt cx="7336504" cy="2308226"/>
          </a:xfrm>
        </p:grpSpPr>
        <p:grpSp>
          <p:nvGrpSpPr>
            <p:cNvPr id="31" name="Group 45"/>
            <p:cNvGrpSpPr/>
            <p:nvPr/>
          </p:nvGrpSpPr>
          <p:grpSpPr bwMode="auto">
            <a:xfrm>
              <a:off x="8284496" y="2056926"/>
              <a:ext cx="7336504" cy="2308226"/>
              <a:chOff x="366" y="3857"/>
              <a:chExt cx="682" cy="1454"/>
            </a:xfrm>
          </p:grpSpPr>
          <p:sp>
            <p:nvSpPr>
              <p:cNvPr id="38" name="Text Box 7"/>
              <p:cNvSpPr txBox="1">
                <a:spLocks noChangeArrowheads="1"/>
              </p:cNvSpPr>
              <p:nvPr/>
            </p:nvSpPr>
            <p:spPr bwMode="auto">
              <a:xfrm>
                <a:off x="522" y="3895"/>
                <a:ext cx="79" cy="9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 dirty="0"/>
                  <a:t>DS 012</a:t>
                </a:r>
              </a:p>
            </p:txBody>
          </p:sp>
          <p:sp>
            <p:nvSpPr>
              <p:cNvPr id="39" name="Text Box 23"/>
              <p:cNvSpPr txBox="1">
                <a:spLocks noChangeArrowheads="1"/>
              </p:cNvSpPr>
              <p:nvPr/>
            </p:nvSpPr>
            <p:spPr bwMode="auto">
              <a:xfrm>
                <a:off x="366" y="3857"/>
                <a:ext cx="682" cy="14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square" lIns="91432" tIns="45716" rIns="91432" bIns="45716">
                <a:spAutoFit/>
              </a:bodyPr>
              <a:lstStyle/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Sandwich Conveyor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for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Coal Prep Plant, Eastern USA</a:t>
                </a:r>
              </a:p>
              <a:p>
                <a:pPr algn="ctr">
                  <a:tabLst>
                    <a:tab pos="171450" algn="l"/>
                    <a:tab pos="285750" algn="l"/>
                    <a:tab pos="1200150" algn="l"/>
                  </a:tabLst>
                </a:pPr>
                <a:endParaRPr lang="en-US" sz="900" dirty="0"/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Material	- Refuse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Density	- 1.28 t/cu-m (80 PCF)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Size	- 135 mm (5.3”) minus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Conveying Rate	- 454 t/h (500 STPH)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Conveying Angle	- To 41 degrees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Belt Width	- 914 mm (36”)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Belt Speed	- 2.34 m/s (460 FPM)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Lift	- 174,800 mm (574’)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Length	- 454,200 mm (1490’)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Drives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Top Belt	- 186.5 kW (250 HP)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Bottom Belt	- 186.5 kW (250 HP)</a:t>
                </a:r>
              </a:p>
            </p:txBody>
          </p:sp>
        </p:grpSp>
        <p:pic>
          <p:nvPicPr>
            <p:cNvPr id="34" name="Picture 2" descr="E:\Advertising\Publications\16_06_28 ICPC-2016\ICPC-2016 Figures Etc\Fig 3 Profile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883899" y="2146300"/>
              <a:ext cx="4697121" cy="2139949"/>
            </a:xfrm>
            <a:prstGeom prst="rect">
              <a:avLst/>
            </a:prstGeom>
            <a:noFill/>
          </p:spPr>
        </p:pic>
      </p:grpSp>
      <p:grpSp>
        <p:nvGrpSpPr>
          <p:cNvPr id="41" name="Group 40"/>
          <p:cNvGrpSpPr/>
          <p:nvPr/>
        </p:nvGrpSpPr>
        <p:grpSpPr>
          <a:xfrm>
            <a:off x="618548" y="1361215"/>
            <a:ext cx="6994525" cy="4038600"/>
            <a:chOff x="854075" y="1485900"/>
            <a:chExt cx="6994525" cy="4038600"/>
          </a:xfrm>
        </p:grpSpPr>
        <p:pic>
          <p:nvPicPr>
            <p:cNvPr id="42" name="Picture 40" descr="DS 021 A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971925" y="1485900"/>
              <a:ext cx="3876675" cy="168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854075" y="2103438"/>
              <a:ext cx="2736850" cy="215265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Downhill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from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Phosphate Mine, Venezuela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Material	- Phosphate Rock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Density	- 1.60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Size	- 6.3 mm (1/4”)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Rate	- 668 t/h (736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Angle	- 35.5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Speed	- 2.29 m/s (450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Elevation Drop	- 34,000 mm (111.5’)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Length	- 113,000 mm (371’)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Drive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Bottom Belt	- 93.2 kW (125 HP)</a:t>
              </a:r>
            </a:p>
          </p:txBody>
        </p:sp>
        <p:pic>
          <p:nvPicPr>
            <p:cNvPr id="44" name="Picture 43" descr="DS 021 B"/>
            <p:cNvPicPr>
              <a:picLocks noChangeAspect="1" noChangeArrowheads="1"/>
            </p:cNvPicPr>
            <p:nvPr/>
          </p:nvPicPr>
          <p:blipFill>
            <a:blip r:embed="rId15" cstate="print"/>
            <a:srcRect t="6741"/>
            <a:stretch>
              <a:fillRect/>
            </a:stretch>
          </p:blipFill>
          <p:spPr bwMode="auto">
            <a:xfrm>
              <a:off x="4029075" y="3238500"/>
              <a:ext cx="3752850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37326 -0.370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00" y="-18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04409 -0.3872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-194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4 -0.01828 L 0.34601 -0.4201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20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-0.36892 0.3486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174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-0.029 0.4041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202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0.28091 0.4099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205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 txBox="1"/>
          <p:nvPr/>
        </p:nvSpPr>
        <p:spPr bwMode="auto">
          <a:xfrm>
            <a:off x="380365" y="5021580"/>
            <a:ext cx="8229600" cy="1199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Precluded tripling of the truck fleet (eliminated 10 trucks)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Precluded the need for 4 km of haulage ramps, 3.5 km of which would be of constant ascent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Savings of US $12 million per year (TODAY $22 million)</a:t>
            </a:r>
          </a:p>
          <a:p>
            <a:pPr marL="285750" indent="-285750">
              <a:defRPr/>
            </a:pPr>
            <a:endParaRPr lang="en-US" sz="1600" i="0" dirty="0">
              <a:solidFill>
                <a:srgbClr val="245D3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0" y="279400"/>
            <a:ext cx="9144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sz="3200" i="0" dirty="0" err="1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MAJDANPEK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 IPCC SYSTEM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572895" y="862965"/>
            <a:ext cx="6489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i="0" dirty="0">
                <a:solidFill>
                  <a:srgbClr val="245D2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FIRST FIVE YEARS PERFORMANCE</a:t>
            </a:r>
          </a:p>
          <a:p>
            <a:pPr algn="l"/>
            <a:r>
              <a:rPr lang="en-US" i="0" dirty="0">
                <a:solidFill>
                  <a:srgbClr val="245D2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1992-1997</a:t>
            </a:r>
          </a:p>
        </p:txBody>
      </p:sp>
      <p:pic>
        <p:nvPicPr>
          <p:cNvPr id="5" name="Content Placeholder 4" descr="5cff266357f28ec0469fedfd35008e58"/>
          <p:cNvPicPr>
            <a:picLocks noGrp="1" noChangeAspect="1"/>
          </p:cNvPicPr>
          <p:nvPr>
            <p:ph idx="1"/>
          </p:nvPr>
        </p:nvPicPr>
        <p:blipFill>
          <a:blip r:embed="rId2"/>
          <a:srcRect t="21638" b="27839"/>
          <a:stretch>
            <a:fillRect/>
          </a:stretch>
        </p:blipFill>
        <p:spPr>
          <a:xfrm>
            <a:off x="-5715" y="1830070"/>
            <a:ext cx="9144000" cy="306768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325120"/>
            <a:ext cx="9144000" cy="556895"/>
          </a:xfrm>
          <a:noFill/>
        </p:spPr>
        <p:txBody>
          <a:bodyPr/>
          <a:lstStyle/>
          <a:p>
            <a:r>
              <a:rPr lang="en-US" sz="2400" i="0" dirty="0" err="1">
                <a:solidFill>
                  <a:srgbClr val="245D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Majdanpek</a:t>
            </a:r>
            <a:r>
              <a:rPr lang="en-US" sz="2400" i="0" dirty="0">
                <a:solidFill>
                  <a:srgbClr val="245D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IPCC System, Serbia</a:t>
            </a:r>
          </a:p>
        </p:txBody>
      </p:sp>
      <p:pic>
        <p:nvPicPr>
          <p:cNvPr id="11" name="Picture 3" descr="E:\DSI New Business Develop\Rock Belt Feeders\Majdenpek Rock Belt Feeder\Rock Belt Feeder Majdanp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1574" y="3484243"/>
            <a:ext cx="3002757" cy="252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8"/>
          <p:cNvSpPr txBox="1">
            <a:spLocks noChangeArrowheads="1"/>
          </p:cNvSpPr>
          <p:nvPr/>
        </p:nvSpPr>
        <p:spPr bwMode="auto">
          <a:xfrm>
            <a:off x="1149350" y="1212850"/>
            <a:ext cx="2965450" cy="2152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Sandwich Conveyor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for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Copper Mine, Eastern Europe</a:t>
            </a:r>
            <a:endParaRPr lang="en-US" b="1" dirty="0"/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endParaRPr lang="en-US" sz="900" dirty="0"/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Material	- Copper Ore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Density	- 2.08 t/cu-m (130 PCF)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Size	- To 250 mm (10”) minus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Conveying Rate	- 4000 t/h (4409 STPH)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Conveying Angle	- 35.5 degrees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Belt Width	- 2000 mm (78.7”)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Belt Speed	- 2.85 m/s (561 FPM)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Lift	- 93,500 mm (307’)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Drives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Top Belt	- 450 kW (600 HP)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Bottom Belt	- 2x450=900 kW (1200 HP)</a:t>
            </a:r>
          </a:p>
        </p:txBody>
      </p:sp>
      <p:pic>
        <p:nvPicPr>
          <p:cNvPr id="13" name="Picture 57" descr="DS 003 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3450" y="1210310"/>
            <a:ext cx="3430905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163830"/>
            <a:ext cx="9144635" cy="567055"/>
          </a:xfrm>
          <a:noFill/>
        </p:spPr>
        <p:txBody>
          <a:bodyPr/>
          <a:lstStyle/>
          <a:p>
            <a:r>
              <a:rPr lang="en-US" sz="2800" i="0" dirty="0">
                <a:solidFill>
                  <a:srgbClr val="245D3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UHAC -Vital Link for IPCC System Western Australia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28751" t="67987" r="23364" b="24872"/>
          <a:stretch>
            <a:fillRect/>
          </a:stretch>
        </p:blipFill>
        <p:spPr bwMode="auto">
          <a:xfrm>
            <a:off x="1898015" y="5696585"/>
            <a:ext cx="3609975" cy="302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" name="Picture 3" descr="Picture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65" y="792480"/>
            <a:ext cx="4407535" cy="5273040"/>
          </a:xfrm>
          <a:prstGeom prst="rect">
            <a:avLst/>
          </a:prstGeom>
        </p:spPr>
      </p:pic>
      <p:pic>
        <p:nvPicPr>
          <p:cNvPr id="5" name="Picture 4" descr="Picture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375" y="1112520"/>
            <a:ext cx="2572385" cy="42303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0" y="4823460"/>
            <a:ext cx="3843020" cy="1868805"/>
          </a:xfrm>
          <a:prstGeom prst="rect">
            <a:avLst/>
          </a:prstGeom>
        </p:spPr>
      </p:pic>
      <p:sp>
        <p:nvSpPr>
          <p:cNvPr id="22" name="Text Box 105"/>
          <p:cNvSpPr txBox="1">
            <a:spLocks noChangeArrowheads="1"/>
          </p:cNvSpPr>
          <p:nvPr/>
        </p:nvSpPr>
        <p:spPr bwMode="auto">
          <a:xfrm>
            <a:off x="4447540" y="4291965"/>
            <a:ext cx="2886075" cy="23056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Snake Sandwich Conveyor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UBT, </a:t>
            </a:r>
            <a:r>
              <a:rPr lang="en-US" sz="900" i="0" dirty="0" err="1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Davant</a:t>
            </a: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LA, USA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endParaRPr lang="en-US" sz="900" dirty="0"/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</a:t>
            </a: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	- Coal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Density	- 0.80 t/cu-m (50 PCF)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Size 	- 76 mm (3”) minus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Conveying Rate	- 3629 t/h (4000 STPH)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Conveying Angle	- 52 degrees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Belt Width	- 2438 mm (96”)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Belt Speed	- 4.32 m/s (850 FPM)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Lift	- 18,540 mm (60.8’)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Length	- 45,900 mm (150.6’)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Snake Drives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-Top Belt	- 224 kW (300 HP)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Bottom Belt	- 224 kW (300 HP)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3006090" y="6381750"/>
            <a:ext cx="1441450" cy="215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/>
            <a:r>
              <a:rPr lang="en-US" sz="800" dirty="0"/>
              <a:t>SNAKE CONV. ELEV.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1677670" y="5476240"/>
            <a:ext cx="1441450" cy="215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/>
            <a:r>
              <a:rPr lang="en-US" sz="800"/>
              <a:t>SNAKE CONV. PLAN</a:t>
            </a:r>
          </a:p>
        </p:txBody>
      </p:sp>
      <p:pic>
        <p:nvPicPr>
          <p:cNvPr id="20483" name="Picture 3" descr="C:\Users\Joe\Desktop\15_07_27 UBT Photos Snake Equipment\IMG_947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61175" y="2479040"/>
            <a:ext cx="1898650" cy="1459230"/>
          </a:xfrm>
          <a:prstGeom prst="rect">
            <a:avLst/>
          </a:prstGeom>
          <a:noFill/>
        </p:spPr>
      </p:pic>
      <p:pic>
        <p:nvPicPr>
          <p:cNvPr id="20484" name="Picture 4" descr="C:\Users\Joe\Desktop\15_07_27 UBT Photos Snake Equipment\IMG_949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28975" y="2600325"/>
            <a:ext cx="3276600" cy="1657131"/>
          </a:xfrm>
          <a:prstGeom prst="rect">
            <a:avLst/>
          </a:prstGeom>
          <a:noFill/>
        </p:spPr>
      </p:pic>
      <p:pic>
        <p:nvPicPr>
          <p:cNvPr id="20485" name="Picture 5" descr="C:\Users\Joe\Desktop\15_07_27 UBT Photos Snake Equipment\IMG_9476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8120" y="2603500"/>
            <a:ext cx="2540000" cy="1905000"/>
          </a:xfrm>
          <a:prstGeom prst="rect">
            <a:avLst/>
          </a:prstGeom>
          <a:noFill/>
        </p:spPr>
      </p:pic>
      <p:pic>
        <p:nvPicPr>
          <p:cNvPr id="20486" name="Picture 6" descr="C:\Users\Joe\Desktop\15_07_27 UBT Photos Snake Equipment\IMG_9485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996430" y="4052570"/>
            <a:ext cx="1898015" cy="1423670"/>
          </a:xfrm>
          <a:prstGeom prst="rect">
            <a:avLst/>
          </a:prstGeom>
          <a:noFill/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4387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WIDEST BELTS AND HIGHEST VOLUMETRIC RATE</a:t>
            </a:r>
          </a:p>
        </p:txBody>
      </p:sp>
      <p:pic>
        <p:nvPicPr>
          <p:cNvPr id="4" name="Picture 3" descr="Picture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385" y="4751070"/>
            <a:ext cx="2706370" cy="72517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200" y="591185"/>
            <a:ext cx="9144000" cy="7385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8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UNITED BULK TERMINAL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8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DAVANT, LOUISIANA USA</a:t>
            </a:r>
          </a:p>
        </p:txBody>
      </p:sp>
      <p:pic>
        <p:nvPicPr>
          <p:cNvPr id="9" name="Picture 8" descr="Picture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433" y="1045845"/>
            <a:ext cx="6033135" cy="15576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500380" y="5694680"/>
            <a:ext cx="57162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PICTURE IS WORTH A THOUSAND WORDS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0" y="136525"/>
            <a:ext cx="9144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VERSATILE ARE SANDWICH BELT HIGH ANGLE CONVEYORS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BBCDE8-BBF6-6E82-778D-3727B663C6E9}"/>
              </a:ext>
            </a:extLst>
          </p:cNvPr>
          <p:cNvGrpSpPr/>
          <p:nvPr/>
        </p:nvGrpSpPr>
        <p:grpSpPr>
          <a:xfrm>
            <a:off x="228600" y="179143"/>
            <a:ext cx="8686800" cy="5883837"/>
            <a:chOff x="364815" y="179143"/>
            <a:chExt cx="8686800" cy="5883837"/>
          </a:xfrm>
        </p:grpSpPr>
        <p:pic>
          <p:nvPicPr>
            <p:cNvPr id="2" name="Picture 1" descr="Picture23"/>
            <p:cNvPicPr>
              <a:picLocks noChangeAspect="1"/>
            </p:cNvPicPr>
            <p:nvPr/>
          </p:nvPicPr>
          <p:blipFill>
            <a:blip r:embed="rId3"/>
            <a:srcRect r="6202"/>
            <a:stretch>
              <a:fillRect/>
            </a:stretch>
          </p:blipFill>
          <p:spPr>
            <a:xfrm>
              <a:off x="500380" y="360680"/>
              <a:ext cx="8143240" cy="57023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B4B7296-4F98-3FC6-B765-556CE09BC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815" y="179143"/>
              <a:ext cx="8686800" cy="571563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66700" y="276225"/>
            <a:ext cx="4610100" cy="42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2" name="Rectangle 7"/>
          <p:cNvSpPr/>
          <p:nvPr/>
        </p:nvSpPr>
        <p:spPr>
          <a:xfrm>
            <a:off x="407670" y="1171575"/>
            <a:ext cx="4468495" cy="48012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 APPLICATIONS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ines and quarries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Plants and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arine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erminals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Pulp and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aper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sz="1600" i="0" dirty="0">
              <a:solidFill>
                <a:srgbClr val="245D38"/>
              </a:solidFill>
              <a:latin typeface="Helvetica Condensed Medium" charset="0"/>
            </a:endParaRPr>
          </a:p>
          <a:p>
            <a:pPr>
              <a:spcAft>
                <a:spcPts val="1200"/>
              </a:spcAft>
              <a:buNone/>
            </a:pPr>
            <a:endParaRPr sz="1600" i="0" dirty="0">
              <a:solidFill>
                <a:srgbClr val="245D3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Dos Santos Sandwich </a:t>
            </a: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Belt </a:t>
            </a: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Conveyor uses all conventional conveyor components and equipment and features</a:t>
            </a:r>
          </a:p>
          <a:p>
            <a:pPr marL="285750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Unlimited capacity</a:t>
            </a:r>
          </a:p>
          <a:p>
            <a:pPr marL="285750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 of conventional conveyors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eliability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 effectiveness</a:t>
            </a:r>
          </a:p>
          <a:p>
            <a:pPr>
              <a:spcAft>
                <a:spcPts val="1200"/>
              </a:spcAft>
              <a:buNone/>
            </a:pPr>
            <a:endParaRPr sz="1600" i="0" dirty="0">
              <a:latin typeface="Helvetica Condensed Medium" charset="0"/>
            </a:endParaRPr>
          </a:p>
          <a:p>
            <a:pPr>
              <a:spcAft>
                <a:spcPts val="1200"/>
              </a:spcAft>
              <a:buNone/>
            </a:pP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Sandwich </a:t>
            </a: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 conveyors are proven and technologically mature</a:t>
            </a:r>
          </a:p>
        </p:txBody>
      </p:sp>
      <p:pic>
        <p:nvPicPr>
          <p:cNvPr id="6" name="Content Placeholder 5" descr="DSCN1934editdat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1890" y="316230"/>
            <a:ext cx="4053205" cy="5417820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66700" y="749300"/>
            <a:ext cx="4610100" cy="42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SANDWICH CONVEYORS</a:t>
            </a:r>
          </a:p>
        </p:txBody>
      </p:sp>
    </p:spTree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/>
          <p:cNvSpPr txBox="1"/>
          <p:nvPr/>
        </p:nvSpPr>
        <p:spPr>
          <a:xfrm>
            <a:off x="4928870" y="1056005"/>
            <a:ext cx="3947795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</a:rPr>
              <a:t>SANDWICH BELT HIGH ANGLE CONVEYOR SYSTEM STUDY</a:t>
            </a:r>
          </a:p>
        </p:txBody>
      </p:sp>
      <p:sp>
        <p:nvSpPr>
          <p:cNvPr id="4" name="TextBox 5"/>
          <p:cNvSpPr txBox="1"/>
          <p:nvPr/>
        </p:nvSpPr>
        <p:spPr>
          <a:xfrm>
            <a:off x="4928870" y="3648075"/>
            <a:ext cx="186436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GOLD COPPER MINE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EUROPE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28870" y="342900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 descr="istockphoto-106439507-612x612"/>
          <p:cNvPicPr>
            <a:picLocks noGrp="1" noChangeAspect="1"/>
          </p:cNvPicPr>
          <p:nvPr>
            <p:ph idx="1"/>
          </p:nvPr>
        </p:nvPicPr>
        <p:blipFill>
          <a:blip r:embed="rId2"/>
          <a:srcRect l="24883" t="1643" r="30242"/>
          <a:stretch>
            <a:fillRect/>
          </a:stretch>
        </p:blipFill>
        <p:spPr>
          <a:xfrm>
            <a:off x="0" y="13970"/>
            <a:ext cx="4706620" cy="68440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spect="1" noChangeArrowheads="1"/>
          </p:cNvSpPr>
          <p:nvPr/>
        </p:nvSpPr>
        <p:spPr bwMode="auto">
          <a:xfrm>
            <a:off x="384810" y="5460365"/>
            <a:ext cx="8553450" cy="4902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 eaLnBrk="1" hangingPunct="1">
              <a:spcAft>
                <a:spcPts val="1000"/>
              </a:spcAft>
            </a:pPr>
            <a:r>
              <a:rPr lang="en-US" sz="1600" i="0">
                <a:solidFill>
                  <a:srgbClr val="245D2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Primary ore crusher at lower left conveyor system leading to the processing plant at the upper left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 cstate="print"/>
          <a:srcRect r="848"/>
          <a:stretch>
            <a:fillRect/>
          </a:stretch>
        </p:blipFill>
        <p:spPr bwMode="auto">
          <a:xfrm>
            <a:off x="205582" y="679768"/>
            <a:ext cx="8732837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/>
          <p:nvPr/>
        </p:nvSpPr>
        <p:spPr>
          <a:xfrm>
            <a:off x="0" y="154305"/>
            <a:ext cx="914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Aft>
                <a:spcPts val="1000"/>
              </a:spcAft>
            </a:pPr>
            <a:r>
              <a:rPr lang="en-US" sz="28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DEVELOPED MINE PIT</a:t>
            </a:r>
          </a:p>
        </p:txBody>
      </p:sp>
    </p:spTree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5" y="809625"/>
            <a:ext cx="8970010" cy="314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spect="1" noChangeArrowheads="1"/>
          </p:cNvSpPr>
          <p:nvPr/>
        </p:nvSpPr>
        <p:spPr bwMode="auto">
          <a:xfrm>
            <a:off x="0" y="135255"/>
            <a:ext cx="8735060" cy="46799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Aft>
                <a:spcPts val="1000"/>
              </a:spcAft>
            </a:pPr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ORE CONVEYING PLAN</a:t>
            </a:r>
          </a:p>
          <a:p>
            <a:pPr algn="ctr" eaLnBrk="1" hangingPunct="1">
              <a:spcAft>
                <a:spcPts val="1000"/>
              </a:spcAft>
            </a:pPr>
            <a:endParaRPr lang="en-US" sz="3200" i="0">
              <a:solidFill>
                <a:srgbClr val="B220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95167" y="4437063"/>
          <a:ext cx="7620000" cy="1391820"/>
        </p:xfrm>
        <a:graphic>
          <a:graphicData uri="http://schemas.openxmlformats.org/drawingml/2006/table">
            <a:tbl>
              <a:tblPr/>
              <a:tblGrid>
                <a:gridCol w="2230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9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9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Material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Copper, Gold Ore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17145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Bulk Density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1.75 t/cu-m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17145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Size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250mm minus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Design Rate: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1870 t/h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Text Box 4"/>
          <p:cNvSpPr txBox="1">
            <a:spLocks noChangeAspect="1" noChangeArrowheads="1"/>
          </p:cNvSpPr>
          <p:nvPr/>
        </p:nvSpPr>
        <p:spPr bwMode="auto">
          <a:xfrm>
            <a:off x="695325" y="3956685"/>
            <a:ext cx="7620000" cy="4749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defRPr/>
            </a:pPr>
            <a:r>
              <a:rPr lang="en-US" sz="20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Parameters</a:t>
            </a: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475605" y="1793875"/>
            <a:ext cx="3239770" cy="1095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OUR RANGE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 SERVICES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5475605" y="3241040"/>
            <a:ext cx="3275965" cy="1553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Technical and economic studies and evaluations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Systems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Upgrade of existing systems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 modifications and field advisory assistance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475605" y="3110865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20201015_1209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2865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3" cstate="print"/>
          <a:srcRect l="4831" t="63174" r="3372" b="6613"/>
          <a:stretch>
            <a:fillRect/>
          </a:stretch>
        </p:blipFill>
        <p:spPr bwMode="auto">
          <a:xfrm>
            <a:off x="190500" y="2677160"/>
            <a:ext cx="45720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4" cstate="print"/>
          <a:srcRect r="623"/>
          <a:stretch>
            <a:fillRect/>
          </a:stretch>
        </p:blipFill>
        <p:spPr bwMode="auto">
          <a:xfrm>
            <a:off x="94615" y="3819208"/>
            <a:ext cx="8880475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5" cstate="print"/>
          <a:srcRect l="24683" t="4228" r="30026" b="26663"/>
          <a:stretch>
            <a:fillRect/>
          </a:stretch>
        </p:blipFill>
        <p:spPr bwMode="auto">
          <a:xfrm>
            <a:off x="6342380" y="2487613"/>
            <a:ext cx="2590800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6" cstate="print"/>
          <a:srcRect l="1247" t="8546" r="1265" b="65323"/>
          <a:stretch>
            <a:fillRect/>
          </a:stretch>
        </p:blipFill>
        <p:spPr bwMode="auto">
          <a:xfrm>
            <a:off x="190500" y="882650"/>
            <a:ext cx="87630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0" y="266065"/>
            <a:ext cx="91440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tabLst>
                <a:tab pos="171450" algn="l"/>
              </a:tabLst>
            </a:pPr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 SYSTEM</a:t>
            </a:r>
          </a:p>
        </p:txBody>
      </p:sp>
      <p:sp>
        <p:nvSpPr>
          <p:cNvPr id="11" name="Title 12"/>
          <p:cNvSpPr txBox="1"/>
          <p:nvPr/>
        </p:nvSpPr>
        <p:spPr bwMode="auto">
          <a:xfrm>
            <a:off x="190500" y="2419350"/>
            <a:ext cx="4572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Sacrificial Conveyor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2" name="Title 12"/>
          <p:cNvSpPr txBox="1"/>
          <p:nvPr/>
        </p:nvSpPr>
        <p:spPr bwMode="auto">
          <a:xfrm>
            <a:off x="5427345" y="2677160"/>
            <a:ext cx="2339340" cy="2971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Angle Stacker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Title 12"/>
          <p:cNvSpPr txBox="1"/>
          <p:nvPr/>
        </p:nvSpPr>
        <p:spPr bwMode="auto">
          <a:xfrm>
            <a:off x="94615" y="6278880"/>
            <a:ext cx="8880475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High Angle Conveyor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 rot="2211081">
            <a:off x="469900" y="1767840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/>
          <p:cNvCxnSpPr>
            <a:stCxn id="14" idx="6"/>
          </p:cNvCxnSpPr>
          <p:nvPr/>
        </p:nvCxnSpPr>
        <p:spPr>
          <a:xfrm>
            <a:off x="744220" y="1935480"/>
            <a:ext cx="436880" cy="113538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rot="5400000">
            <a:off x="5135563" y="1195705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Arrow Connector 17"/>
          <p:cNvCxnSpPr>
            <a:stCxn id="17" idx="6"/>
          </p:cNvCxnSpPr>
          <p:nvPr/>
        </p:nvCxnSpPr>
        <p:spPr>
          <a:xfrm>
            <a:off x="5287963" y="1424305"/>
            <a:ext cx="274637" cy="2682875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 rot="5400000">
            <a:off x="8295640" y="1377315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3" name="Straight Arrow Connector 22"/>
          <p:cNvCxnSpPr>
            <a:stCxn id="22" idx="6"/>
          </p:cNvCxnSpPr>
          <p:nvPr/>
        </p:nvCxnSpPr>
        <p:spPr>
          <a:xfrm flipH="1">
            <a:off x="8219440" y="1605915"/>
            <a:ext cx="228600" cy="106680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20201208_16395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9144635" cy="51441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-16510" y="5128260"/>
            <a:ext cx="91751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  <a:p>
            <a:pPr algn="ctr"/>
            <a:r>
              <a:rPr lang="en-US" sz="2800" i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/>
          <p:cNvSpPr txBox="1"/>
          <p:nvPr/>
        </p:nvSpPr>
        <p:spPr>
          <a:xfrm>
            <a:off x="4872990" y="1219200"/>
            <a:ext cx="388556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A MOST ADVANCED </a:t>
            </a:r>
          </a:p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OVERLAND CONVEYOR</a:t>
            </a:r>
            <a:endParaRPr lang="en-US" altLang="zh-CN" sz="3200" dirty="0">
              <a:solidFill>
                <a:schemeClr val="accent1"/>
              </a:solidFill>
              <a:latin typeface="Times New Roman" panose="02020603050405020304" pitchFamily="18" charset="0"/>
              <a:ea typeface="Montserrat Semi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4872990" y="355854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"/>
          <p:cNvSpPr txBox="1"/>
          <p:nvPr/>
        </p:nvSpPr>
        <p:spPr>
          <a:xfrm>
            <a:off x="4872990" y="3738245"/>
            <a:ext cx="221424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Quarry to Cement Plants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Pennsylvania, USA</a:t>
            </a:r>
          </a:p>
        </p:txBody>
      </p:sp>
      <p:pic>
        <p:nvPicPr>
          <p:cNvPr id="7" name="Picture 6" descr="Picture1"/>
          <p:cNvPicPr>
            <a:picLocks noChangeAspect="1"/>
          </p:cNvPicPr>
          <p:nvPr/>
        </p:nvPicPr>
        <p:blipFill>
          <a:blip r:embed="rId3"/>
          <a:srcRect l="14464" r="6027"/>
          <a:stretch>
            <a:fillRect/>
          </a:stretch>
        </p:blipFill>
        <p:spPr>
          <a:xfrm>
            <a:off x="-9525" y="0"/>
            <a:ext cx="439801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0" y="4316095"/>
            <a:ext cx="9144000" cy="24612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2.8 kilometer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overland conveyor for an Eastern USA Cement Company</a:t>
            </a:r>
          </a:p>
          <a:p>
            <a:pPr>
              <a:tabLst>
                <a:tab pos="457200" algn="l"/>
              </a:tabLst>
              <a:defRPr/>
            </a:pP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May be the world’s most advanced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single flight conveyor system by virtue of the number of simultaneous advanced features, including:</a:t>
            </a:r>
          </a:p>
          <a:p>
            <a:pPr>
              <a:tabLst>
                <a:tab pos="457200" algn="l"/>
              </a:tabLst>
              <a:defRPr/>
            </a:pPr>
            <a:endParaRPr lang="en-US" sz="1400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Two way conveying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, carrying crushed limestone, on the upper belt strand, and clinker on the return belt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Horizontally and vertically curving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path featuring 9 horizontal curves, each with compound vertical curves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Belt turnovers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, to utilize the thicker belt cover at the carrying side in either travel direction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Complete speed control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with AC motors by variable frequency drives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Tripper type “Smart” booster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(intermediate) drive at the upper belt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Tripper type “Natural” booster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drive at the return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Multiple discharge points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along the return strand</a:t>
            </a:r>
            <a:r>
              <a:rPr lang="en-US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3896995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 KILOMETER, TWO-WAY OVERLAND CONVEYOR</a:t>
            </a: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240" y="2540"/>
            <a:ext cx="7573010" cy="330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0" y="3305175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 KILOMETER, TWO-WAY OVERLAND CONVEYOR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133667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i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9"/>
          <p:cNvGrpSpPr/>
          <p:nvPr/>
        </p:nvGrpSpPr>
        <p:grpSpPr bwMode="auto">
          <a:xfrm>
            <a:off x="561975" y="3773805"/>
            <a:ext cx="4467225" cy="2931795"/>
            <a:chOff x="3420" y="9424"/>
            <a:chExt cx="7600" cy="5137"/>
          </a:xfrm>
        </p:grpSpPr>
        <p:pic>
          <p:nvPicPr>
            <p:cNvPr id="3175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0" y="9424"/>
              <a:ext cx="7600" cy="1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20" y="10784"/>
              <a:ext cx="7600" cy="3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0348" name="Text Box 12"/>
          <p:cNvSpPr txBox="1">
            <a:spLocks noChangeArrowheads="1"/>
          </p:cNvSpPr>
          <p:nvPr/>
        </p:nvSpPr>
        <p:spPr bwMode="auto">
          <a:xfrm>
            <a:off x="5864225" y="4270375"/>
            <a:ext cx="2108200" cy="1168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i="0" dirty="0" err="1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ExConTec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Analysis quickly reveals the tension and power distribution due to various material flow conditions</a:t>
            </a:r>
            <a:endParaRPr lang="en-US" sz="14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8805" y="1402080"/>
            <a:ext cx="5921375" cy="258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133667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i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2773" name="Picture 7" descr="Approaching Horiz Curve 100_12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3375"/>
            <a:ext cx="4267200" cy="271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3" descr="HPIM07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9511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4446" name="Line 14"/>
          <p:cNvSpPr>
            <a:spLocks noChangeShapeType="1"/>
          </p:cNvSpPr>
          <p:nvPr/>
        </p:nvSpPr>
        <p:spPr bwMode="auto">
          <a:xfrm flipH="1">
            <a:off x="2228850" y="2895600"/>
            <a:ext cx="3810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870075" y="2158365"/>
            <a:ext cx="3712210" cy="3723640"/>
          </a:xfrm>
          <a:prstGeom prst="line">
            <a:avLst/>
          </a:prstGeom>
          <a:ln w="38100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/>
          <p:cNvCxnSpPr/>
          <p:nvPr/>
        </p:nvCxnSpPr>
        <p:spPr>
          <a:xfrm flipV="1">
            <a:off x="1899285" y="3576955"/>
            <a:ext cx="3947160" cy="2338705"/>
          </a:xfrm>
          <a:prstGeom prst="line">
            <a:avLst/>
          </a:prstGeom>
          <a:ln w="38100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1439545" y="1128395"/>
            <a:ext cx="2872740" cy="2385060"/>
          </a:xfrm>
          <a:prstGeom prst="line">
            <a:avLst/>
          </a:prstGeom>
          <a:ln w="38100" cmpd="sng">
            <a:solidFill>
              <a:srgbClr val="008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916</TotalTime>
  <Words>2756</Words>
  <Application>Microsoft Office PowerPoint</Application>
  <PresentationFormat>On-screen Show (4:3)</PresentationFormat>
  <Paragraphs>450</Paragraphs>
  <Slides>51</Slides>
  <Notes>44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Calibri</vt:lpstr>
      <vt:lpstr>Helvetica Condensed Medium</vt:lpstr>
      <vt:lpstr>Lato Light</vt:lpstr>
      <vt:lpstr>Monotype Sorts</vt:lpstr>
      <vt:lpstr>Times New Roman</vt:lpstr>
      <vt:lpstr>Office Theme</vt:lpstr>
      <vt:lpstr>Worksheet</vt:lpstr>
      <vt:lpstr>Picture</vt:lpstr>
      <vt:lpstr>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MDS</dc:creator>
  <cp:lastModifiedBy>Marc</cp:lastModifiedBy>
  <cp:revision>1074</cp:revision>
  <cp:lastPrinted>1998-02-27T21:43:00Z</cp:lastPrinted>
  <dcterms:created xsi:type="dcterms:W3CDTF">1995-05-28T16:14:00Z</dcterms:created>
  <dcterms:modified xsi:type="dcterms:W3CDTF">2026-06-24T15:04:56Z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1033-11.2.0.10017</vt:lpwstr>
  </property>
</Properties>
</file>